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sldIdLst>
    <p:sldId id="259" r:id="rId3"/>
    <p:sldId id="258" r:id="rId4"/>
    <p:sldId id="460" r:id="rId5"/>
    <p:sldId id="581" r:id="rId6"/>
    <p:sldId id="583" r:id="rId7"/>
    <p:sldId id="584" r:id="rId8"/>
    <p:sldId id="585" r:id="rId9"/>
    <p:sldId id="586" r:id="rId10"/>
    <p:sldId id="587" r:id="rId11"/>
    <p:sldId id="638" r:id="rId12"/>
    <p:sldId id="639" r:id="rId13"/>
    <p:sldId id="438" r:id="rId14"/>
    <p:sldId id="588" r:id="rId15"/>
    <p:sldId id="589" r:id="rId16"/>
    <p:sldId id="590" r:id="rId17"/>
    <p:sldId id="591" r:id="rId18"/>
    <p:sldId id="592" r:id="rId19"/>
    <p:sldId id="641" r:id="rId20"/>
    <p:sldId id="642" r:id="rId21"/>
    <p:sldId id="644" r:id="rId22"/>
    <p:sldId id="439" r:id="rId23"/>
    <p:sldId id="594" r:id="rId24"/>
    <p:sldId id="595" r:id="rId25"/>
    <p:sldId id="596" r:id="rId26"/>
    <p:sldId id="597" r:id="rId27"/>
    <p:sldId id="598" r:id="rId28"/>
    <p:sldId id="645" r:id="rId29"/>
    <p:sldId id="646" r:id="rId30"/>
    <p:sldId id="599" r:id="rId31"/>
    <p:sldId id="441" r:id="rId32"/>
    <p:sldId id="600" r:id="rId33"/>
    <p:sldId id="601" r:id="rId34"/>
    <p:sldId id="602" r:id="rId35"/>
    <p:sldId id="603" r:id="rId36"/>
    <p:sldId id="604" r:id="rId37"/>
    <p:sldId id="605" r:id="rId38"/>
    <p:sldId id="648" r:id="rId39"/>
    <p:sldId id="650" r:id="rId40"/>
    <p:sldId id="387" r:id="rId41"/>
    <p:sldId id="651" r:id="rId42"/>
    <p:sldId id="341" r:id="rId43"/>
    <p:sldId id="577" r:id="rId44"/>
    <p:sldId id="630" r:id="rId45"/>
    <p:sldId id="631" r:id="rId46"/>
    <p:sldId id="578" r:id="rId47"/>
    <p:sldId id="632" r:id="rId48"/>
    <p:sldId id="633" r:id="rId49"/>
    <p:sldId id="579" r:id="rId50"/>
    <p:sldId id="634" r:id="rId51"/>
    <p:sldId id="635" r:id="rId52"/>
    <p:sldId id="652" r:id="rId53"/>
    <p:sldId id="653" r:id="rId54"/>
    <p:sldId id="654" r:id="rId55"/>
    <p:sldId id="305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7865" autoAdjust="0"/>
  </p:normalViewPr>
  <p:slideViewPr>
    <p:cSldViewPr snapToGrid="0">
      <p:cViewPr varScale="1">
        <p:scale>
          <a:sx n="64" d="100"/>
          <a:sy n="64" d="100"/>
        </p:scale>
        <p:origin x="-108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4.xlsx"/><Relationship Id="rId4" Type="http://schemas.microsoft.com/office/2011/relationships/chartColorStyle" Target="colors27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Viagem para Encaminhamentos a Especialista e Exames/Mês Setembro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ARAPONGAS</c:v>
                </c:pt>
                <c:pt idx="1">
                  <c:v>CAMPO MOURAO</c:v>
                </c:pt>
                <c:pt idx="2">
                  <c:v>CASCAVEL</c:v>
                </c:pt>
                <c:pt idx="3">
                  <c:v>CURITIBA</c:v>
                </c:pt>
                <c:pt idx="4">
                  <c:v>GUARAPUAVA</c:v>
                </c:pt>
                <c:pt idx="5">
                  <c:v>IVAIPORÃ</c:v>
                </c:pt>
                <c:pt idx="6">
                  <c:v>LONDRINA</c:v>
                </c:pt>
                <c:pt idx="7">
                  <c:v>MARINGA</c:v>
                </c:pt>
                <c:pt idx="8">
                  <c:v>PEABIRU</c:v>
                </c:pt>
                <c:pt idx="9">
                  <c:v>PITANGA</c:v>
                </c:pt>
                <c:pt idx="10">
                  <c:v>TOTAL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12</c:v>
                </c:pt>
                <c:pt idx="1">
                  <c:v>15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75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17</c:v>
                </c:pt>
                <c:pt idx="10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299392"/>
        <c:axId val="280300928"/>
      </c:barChart>
      <c:catAx>
        <c:axId val="2802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300928"/>
        <c:crosses val="autoZero"/>
        <c:auto val="1"/>
        <c:lblAlgn val="ctr"/>
        <c:lblOffset val="100"/>
        <c:noMultiLvlLbl val="0"/>
      </c:catAx>
      <c:valAx>
        <c:axId val="2803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2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Especialidades/Mês Outubro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Planilha1!$A$2:$A$30</c:f>
              <c:strCache>
                <c:ptCount val="29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CIRURGIAO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GASTRO</c:v>
                </c:pt>
                <c:pt idx="12">
                  <c:v>GINECOLOGISTA</c:v>
                </c:pt>
                <c:pt idx="13">
                  <c:v>INTERNAMENTO</c:v>
                </c:pt>
                <c:pt idx="14">
                  <c:v>NEFROLOGISTA</c:v>
                </c:pt>
                <c:pt idx="15">
                  <c:v>NEUROLOGISTA</c:v>
                </c:pt>
                <c:pt idx="16">
                  <c:v>OFTALMO</c:v>
                </c:pt>
                <c:pt idx="17">
                  <c:v>ONCOLOGIA</c:v>
                </c:pt>
                <c:pt idx="18">
                  <c:v>ORTOPEDISTA</c:v>
                </c:pt>
                <c:pt idx="19">
                  <c:v>OTORRINO</c:v>
                </c:pt>
                <c:pt idx="20">
                  <c:v>PSICOLOGA</c:v>
                </c:pt>
                <c:pt idx="21">
                  <c:v>PRÉ NATAL</c:v>
                </c:pt>
                <c:pt idx="22">
                  <c:v>PSIQUIATRA</c:v>
                </c:pt>
                <c:pt idx="23">
                  <c:v>RETORNO</c:v>
                </c:pt>
                <c:pt idx="24">
                  <c:v>REUMATOLOGISTA</c:v>
                </c:pt>
                <c:pt idx="25">
                  <c:v>TRANSFERENCIA DE PACIENTE</c:v>
                </c:pt>
                <c:pt idx="26">
                  <c:v>UROLOGISTA</c:v>
                </c:pt>
                <c:pt idx="27">
                  <c:v>VISITA</c:v>
                </c:pt>
                <c:pt idx="28">
                  <c:v>TOTAL</c:v>
                </c:pt>
              </c:strCache>
            </c:strRef>
          </c:cat>
          <c:val>
            <c:numRef>
              <c:f>Planilha1!$B$2:$B$30</c:f>
              <c:numCache>
                <c:formatCode>General</c:formatCode>
                <c:ptCount val="29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30</c:v>
                </c:pt>
                <c:pt idx="6">
                  <c:v>7</c:v>
                </c:pt>
                <c:pt idx="7">
                  <c:v>1</c:v>
                </c:pt>
                <c:pt idx="8">
                  <c:v>21</c:v>
                </c:pt>
                <c:pt idx="9">
                  <c:v>26</c:v>
                </c:pt>
                <c:pt idx="10">
                  <c:v>7</c:v>
                </c:pt>
                <c:pt idx="11">
                  <c:v>1</c:v>
                </c:pt>
                <c:pt idx="12">
                  <c:v>4</c:v>
                </c:pt>
                <c:pt idx="13">
                  <c:v>5</c:v>
                </c:pt>
                <c:pt idx="14">
                  <c:v>4</c:v>
                </c:pt>
                <c:pt idx="15">
                  <c:v>13</c:v>
                </c:pt>
                <c:pt idx="16">
                  <c:v>44</c:v>
                </c:pt>
                <c:pt idx="17">
                  <c:v>2</c:v>
                </c:pt>
                <c:pt idx="18">
                  <c:v>18</c:v>
                </c:pt>
                <c:pt idx="19">
                  <c:v>17</c:v>
                </c:pt>
                <c:pt idx="20">
                  <c:v>53</c:v>
                </c:pt>
                <c:pt idx="21">
                  <c:v>4</c:v>
                </c:pt>
                <c:pt idx="22">
                  <c:v>6</c:v>
                </c:pt>
                <c:pt idx="23">
                  <c:v>8</c:v>
                </c:pt>
                <c:pt idx="24">
                  <c:v>3</c:v>
                </c:pt>
                <c:pt idx="25">
                  <c:v>1</c:v>
                </c:pt>
                <c:pt idx="26">
                  <c:v>8</c:v>
                </c:pt>
                <c:pt idx="27">
                  <c:v>5</c:v>
                </c:pt>
                <c:pt idx="28">
                  <c:v>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Planilha1!$A$2:$A$30</c:f>
              <c:strCache>
                <c:ptCount val="29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CIRURGIAO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GASTRO</c:v>
                </c:pt>
                <c:pt idx="12">
                  <c:v>GINECOLOGISTA</c:v>
                </c:pt>
                <c:pt idx="13">
                  <c:v>INTERNAMENTO</c:v>
                </c:pt>
                <c:pt idx="14">
                  <c:v>NEFROLOGISTA</c:v>
                </c:pt>
                <c:pt idx="15">
                  <c:v>NEUROLOGISTA</c:v>
                </c:pt>
                <c:pt idx="16">
                  <c:v>OFTALMO</c:v>
                </c:pt>
                <c:pt idx="17">
                  <c:v>ONCOLOGIA</c:v>
                </c:pt>
                <c:pt idx="18">
                  <c:v>ORTOPEDISTA</c:v>
                </c:pt>
                <c:pt idx="19">
                  <c:v>OTORRINO</c:v>
                </c:pt>
                <c:pt idx="20">
                  <c:v>PSICOLOGA</c:v>
                </c:pt>
                <c:pt idx="21">
                  <c:v>PRÉ NATAL</c:v>
                </c:pt>
                <c:pt idx="22">
                  <c:v>PSIQUIATRA</c:v>
                </c:pt>
                <c:pt idx="23">
                  <c:v>RETORNO</c:v>
                </c:pt>
                <c:pt idx="24">
                  <c:v>REUMATOLOGISTA</c:v>
                </c:pt>
                <c:pt idx="25">
                  <c:v>TRANSFERENCIA DE PACIENTE</c:v>
                </c:pt>
                <c:pt idx="26">
                  <c:v>UROLOGISTA</c:v>
                </c:pt>
                <c:pt idx="27">
                  <c:v>VISITA</c:v>
                </c:pt>
                <c:pt idx="28">
                  <c:v>TOTAL</c:v>
                </c:pt>
              </c:strCache>
            </c:strRef>
          </c:cat>
          <c:val>
            <c:numRef>
              <c:f>Planilha1!$C$2:$C$30</c:f>
              <c:numCache>
                <c:formatCode>General</c:formatCode>
                <c:ptCount val="2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Planilha1!$A$2:$A$30</c:f>
              <c:strCache>
                <c:ptCount val="29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CIRURGIAO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GASTRO</c:v>
                </c:pt>
                <c:pt idx="12">
                  <c:v>GINECOLOGISTA</c:v>
                </c:pt>
                <c:pt idx="13">
                  <c:v>INTERNAMENTO</c:v>
                </c:pt>
                <c:pt idx="14">
                  <c:v>NEFROLOGISTA</c:v>
                </c:pt>
                <c:pt idx="15">
                  <c:v>NEUROLOGISTA</c:v>
                </c:pt>
                <c:pt idx="16">
                  <c:v>OFTALMO</c:v>
                </c:pt>
                <c:pt idx="17">
                  <c:v>ONCOLOGIA</c:v>
                </c:pt>
                <c:pt idx="18">
                  <c:v>ORTOPEDISTA</c:v>
                </c:pt>
                <c:pt idx="19">
                  <c:v>OTORRINO</c:v>
                </c:pt>
                <c:pt idx="20">
                  <c:v>PSICOLOGA</c:v>
                </c:pt>
                <c:pt idx="21">
                  <c:v>PRÉ NATAL</c:v>
                </c:pt>
                <c:pt idx="22">
                  <c:v>PSIQUIATRA</c:v>
                </c:pt>
                <c:pt idx="23">
                  <c:v>RETORNO</c:v>
                </c:pt>
                <c:pt idx="24">
                  <c:v>REUMATOLOGISTA</c:v>
                </c:pt>
                <c:pt idx="25">
                  <c:v>TRANSFERENCIA DE PACIENTE</c:v>
                </c:pt>
                <c:pt idx="26">
                  <c:v>UROLOGISTA</c:v>
                </c:pt>
                <c:pt idx="27">
                  <c:v>VISITA</c:v>
                </c:pt>
                <c:pt idx="28">
                  <c:v>TOTAL</c:v>
                </c:pt>
              </c:strCache>
            </c:strRef>
          </c:cat>
          <c:val>
            <c:numRef>
              <c:f>Planilha1!$D$2:$D$30</c:f>
              <c:numCache>
                <c:formatCode>General</c:formatCode>
                <c:ptCount val="2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732224"/>
        <c:axId val="283738112"/>
      </c:barChart>
      <c:catAx>
        <c:axId val="2837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738112"/>
        <c:crosses val="autoZero"/>
        <c:auto val="1"/>
        <c:lblAlgn val="ctr"/>
        <c:lblOffset val="100"/>
        <c:noMultiLvlLbl val="0"/>
      </c:catAx>
      <c:valAx>
        <c:axId val="28373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7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Exames/Mês Outubro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Planilha1!$A$2:$A$26</c:f>
              <c:strCache>
                <c:ptCount val="25"/>
                <c:pt idx="0">
                  <c:v>BIOPSIA</c:v>
                </c:pt>
                <c:pt idx="1">
                  <c:v>CATETERISMO</c:v>
                </c:pt>
                <c:pt idx="2">
                  <c:v>CISTOSCOPIA</c:v>
                </c:pt>
                <c:pt idx="3">
                  <c:v>DENSIOMETRIA OSSEA</c:v>
                </c:pt>
                <c:pt idx="4">
                  <c:v>ECOCARDIOGRAMA</c:v>
                </c:pt>
                <c:pt idx="5">
                  <c:v>ELETROENCEFALOGRAMA</c:v>
                </c:pt>
                <c:pt idx="6">
                  <c:v>ENDOSCOPIA</c:v>
                </c:pt>
                <c:pt idx="7">
                  <c:v>ESPIROMETRIA</c:v>
                </c:pt>
                <c:pt idx="8">
                  <c:v>EXAMES</c:v>
                </c:pt>
                <c:pt idx="9">
                  <c:v>HEMODIALISE</c:v>
                </c:pt>
                <c:pt idx="10">
                  <c:v>HEPATOLOGISTA</c:v>
                </c:pt>
                <c:pt idx="11">
                  <c:v>MAMOGRAFIA</c:v>
                </c:pt>
                <c:pt idx="12">
                  <c:v>MARCA PASSO</c:v>
                </c:pt>
                <c:pt idx="13">
                  <c:v>QUIMIOTERAPIA</c:v>
                </c:pt>
                <c:pt idx="14">
                  <c:v>RAIO X</c:v>
                </c:pt>
                <c:pt idx="15">
                  <c:v>RESSONANCIA</c:v>
                </c:pt>
                <c:pt idx="16">
                  <c:v>TESTE ORELHINHA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USG VIAS URINARIAS</c:v>
                </c:pt>
                <c:pt idx="24">
                  <c:v>TOTAL</c:v>
                </c:pt>
              </c:strCache>
            </c:strRef>
          </c:cat>
          <c:val>
            <c:numRef>
              <c:f>Planilha1!$B$2:$B$26</c:f>
              <c:numCache>
                <c:formatCode>General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7</c:v>
                </c:pt>
                <c:pt idx="5">
                  <c:v>12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74</c:v>
                </c:pt>
                <c:pt idx="10">
                  <c:v>1</c:v>
                </c:pt>
                <c:pt idx="11">
                  <c:v>18</c:v>
                </c:pt>
                <c:pt idx="12">
                  <c:v>1</c:v>
                </c:pt>
                <c:pt idx="13">
                  <c:v>10</c:v>
                </c:pt>
                <c:pt idx="14">
                  <c:v>17</c:v>
                </c:pt>
                <c:pt idx="15">
                  <c:v>3</c:v>
                </c:pt>
                <c:pt idx="16">
                  <c:v>1</c:v>
                </c:pt>
                <c:pt idx="17">
                  <c:v>14</c:v>
                </c:pt>
                <c:pt idx="18">
                  <c:v>45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7</c:v>
                </c:pt>
                <c:pt idx="23">
                  <c:v>2</c:v>
                </c:pt>
                <c:pt idx="24">
                  <c:v>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Planilha1!$A$2:$A$26</c:f>
              <c:strCache>
                <c:ptCount val="25"/>
                <c:pt idx="0">
                  <c:v>BIOPSIA</c:v>
                </c:pt>
                <c:pt idx="1">
                  <c:v>CATETERISMO</c:v>
                </c:pt>
                <c:pt idx="2">
                  <c:v>CISTOSCOPIA</c:v>
                </c:pt>
                <c:pt idx="3">
                  <c:v>DENSIOMETRIA OSSEA</c:v>
                </c:pt>
                <c:pt idx="4">
                  <c:v>ECOCARDIOGRAMA</c:v>
                </c:pt>
                <c:pt idx="5">
                  <c:v>ELETROENCEFALOGRAMA</c:v>
                </c:pt>
                <c:pt idx="6">
                  <c:v>ENDOSCOPIA</c:v>
                </c:pt>
                <c:pt idx="7">
                  <c:v>ESPIROMETRIA</c:v>
                </c:pt>
                <c:pt idx="8">
                  <c:v>EXAMES</c:v>
                </c:pt>
                <c:pt idx="9">
                  <c:v>HEMODIALISE</c:v>
                </c:pt>
                <c:pt idx="10">
                  <c:v>HEPATOLOGISTA</c:v>
                </c:pt>
                <c:pt idx="11">
                  <c:v>MAMOGRAFIA</c:v>
                </c:pt>
                <c:pt idx="12">
                  <c:v>MARCA PASSO</c:v>
                </c:pt>
                <c:pt idx="13">
                  <c:v>QUIMIOTERAPIA</c:v>
                </c:pt>
                <c:pt idx="14">
                  <c:v>RAIO X</c:v>
                </c:pt>
                <c:pt idx="15">
                  <c:v>RESSONANCIA</c:v>
                </c:pt>
                <c:pt idx="16">
                  <c:v>TESTE ORELHINHA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USG VIAS URINARIAS</c:v>
                </c:pt>
                <c:pt idx="24">
                  <c:v>TOTAL</c:v>
                </c:pt>
              </c:strCache>
            </c:strRef>
          </c:cat>
          <c:val>
            <c:numRef>
              <c:f>Planilha1!$C$2:$C$26</c:f>
              <c:numCache>
                <c:formatCode>General</c:formatCode>
                <c:ptCount val="2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Planilha1!$A$2:$A$26</c:f>
              <c:strCache>
                <c:ptCount val="25"/>
                <c:pt idx="0">
                  <c:v>BIOPSIA</c:v>
                </c:pt>
                <c:pt idx="1">
                  <c:v>CATETERISMO</c:v>
                </c:pt>
                <c:pt idx="2">
                  <c:v>CISTOSCOPIA</c:v>
                </c:pt>
                <c:pt idx="3">
                  <c:v>DENSIOMETRIA OSSEA</c:v>
                </c:pt>
                <c:pt idx="4">
                  <c:v>ECOCARDIOGRAMA</c:v>
                </c:pt>
                <c:pt idx="5">
                  <c:v>ELETROENCEFALOGRAMA</c:v>
                </c:pt>
                <c:pt idx="6">
                  <c:v>ENDOSCOPIA</c:v>
                </c:pt>
                <c:pt idx="7">
                  <c:v>ESPIROMETRIA</c:v>
                </c:pt>
                <c:pt idx="8">
                  <c:v>EXAMES</c:v>
                </c:pt>
                <c:pt idx="9">
                  <c:v>HEMODIALISE</c:v>
                </c:pt>
                <c:pt idx="10">
                  <c:v>HEPATOLOGISTA</c:v>
                </c:pt>
                <c:pt idx="11">
                  <c:v>MAMOGRAFIA</c:v>
                </c:pt>
                <c:pt idx="12">
                  <c:v>MARCA PASSO</c:v>
                </c:pt>
                <c:pt idx="13">
                  <c:v>QUIMIOTERAPIA</c:v>
                </c:pt>
                <c:pt idx="14">
                  <c:v>RAIO X</c:v>
                </c:pt>
                <c:pt idx="15">
                  <c:v>RESSONANCIA</c:v>
                </c:pt>
                <c:pt idx="16">
                  <c:v>TESTE ORELHINHA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USG VIAS URINARIAS</c:v>
                </c:pt>
                <c:pt idx="24">
                  <c:v>TOTAL</c:v>
                </c:pt>
              </c:strCache>
            </c:strRef>
          </c:cat>
          <c:val>
            <c:numRef>
              <c:f>Planilha1!$D$2:$D$26</c:f>
              <c:numCache>
                <c:formatCode>General</c:formatCode>
                <c:ptCount val="2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124800"/>
        <c:axId val="280142976"/>
      </c:barChart>
      <c:catAx>
        <c:axId val="2801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142976"/>
        <c:crosses val="autoZero"/>
        <c:auto val="1"/>
        <c:lblAlgn val="ctr"/>
        <c:lblOffset val="100"/>
        <c:noMultiLvlLbl val="0"/>
      </c:catAx>
      <c:valAx>
        <c:axId val="28014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1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Planilha1!$A$2:$A$27</c:f>
              <c:strCache>
                <c:ptCount val="26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ANTIBIOTICOTERAPIA PARENTERAL</c:v>
                </c:pt>
                <c:pt idx="4">
                  <c:v>AVALIAÇÃO ANTROPOMETRICA</c:v>
                </c:pt>
                <c:pt idx="5">
                  <c:v>CAUTERIZAÇÃO QUIMICA DE PEQUENAS LESÕES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SIMPLES</c:v>
                </c:pt>
                <c:pt idx="9">
                  <c:v>ESCUTA INICIAL/ORIENTAÇÃO</c:v>
                </c:pt>
                <c:pt idx="10">
                  <c:v>HTG</c:v>
                </c:pt>
                <c:pt idx="11">
                  <c:v>INALAÇÃO</c:v>
                </c:pt>
                <c:pt idx="12">
                  <c:v>INJEÇÃO</c:v>
                </c:pt>
                <c:pt idx="13">
                  <c:v>MEDICAÇÃO VIA ORAL</c:v>
                </c:pt>
                <c:pt idx="14">
                  <c:v>MEDIÇÃO DE ALTURA</c:v>
                </c:pt>
                <c:pt idx="15">
                  <c:v>MEDIÇÃO DE PESO</c:v>
                </c:pt>
                <c:pt idx="16">
                  <c:v>REMOÇÃO CORPO ESTANHO</c:v>
                </c:pt>
                <c:pt idx="17">
                  <c:v>RETIRADA DE CERUME</c:v>
                </c:pt>
                <c:pt idx="18">
                  <c:v>RETIRADA DE PONTOS</c:v>
                </c:pt>
                <c:pt idx="19">
                  <c:v>SUTURA SIMPLES</c:v>
                </c:pt>
                <c:pt idx="20">
                  <c:v>TESTE RAPIDO HBV</c:v>
                </c:pt>
                <c:pt idx="21">
                  <c:v>TESTE RAPIDO HEPATITE C</c:v>
                </c:pt>
                <c:pt idx="22">
                  <c:v>TESTE RAPIDO HIV</c:v>
                </c:pt>
                <c:pt idx="23">
                  <c:v>TESTE RAPIDO SIFILIS</c:v>
                </c:pt>
                <c:pt idx="24">
                  <c:v>TRATAMENTO EM REABILITAÇÃO</c:v>
                </c:pt>
                <c:pt idx="25">
                  <c:v>TOTAL</c:v>
                </c:pt>
              </c:strCache>
            </c:strRef>
          </c:cat>
          <c:val>
            <c:numRef>
              <c:f>Planilha1!$B$2:$B$27</c:f>
              <c:numCache>
                <c:formatCode>General</c:formatCode>
                <c:ptCount val="26"/>
                <c:pt idx="0">
                  <c:v>3</c:v>
                </c:pt>
                <c:pt idx="1">
                  <c:v>533</c:v>
                </c:pt>
                <c:pt idx="2">
                  <c:v>552</c:v>
                </c:pt>
                <c:pt idx="3">
                  <c:v>1</c:v>
                </c:pt>
                <c:pt idx="4">
                  <c:v>454</c:v>
                </c:pt>
                <c:pt idx="5">
                  <c:v>1</c:v>
                </c:pt>
                <c:pt idx="6">
                  <c:v>3</c:v>
                </c:pt>
                <c:pt idx="7">
                  <c:v>92</c:v>
                </c:pt>
                <c:pt idx="8">
                  <c:v>6</c:v>
                </c:pt>
                <c:pt idx="9">
                  <c:v>556</c:v>
                </c:pt>
                <c:pt idx="10">
                  <c:v>225</c:v>
                </c:pt>
                <c:pt idx="11">
                  <c:v>3</c:v>
                </c:pt>
                <c:pt idx="12">
                  <c:v>79</c:v>
                </c:pt>
                <c:pt idx="13">
                  <c:v>17</c:v>
                </c:pt>
                <c:pt idx="14">
                  <c:v>115</c:v>
                </c:pt>
                <c:pt idx="15">
                  <c:v>102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2</c:v>
                </c:pt>
                <c:pt idx="20">
                  <c:v>96</c:v>
                </c:pt>
                <c:pt idx="21">
                  <c:v>96</c:v>
                </c:pt>
                <c:pt idx="22">
                  <c:v>4</c:v>
                </c:pt>
                <c:pt idx="23">
                  <c:v>97</c:v>
                </c:pt>
                <c:pt idx="24">
                  <c:v>15</c:v>
                </c:pt>
                <c:pt idx="25">
                  <c:v>3058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Planilha1!$A$2:$A$27</c:f>
              <c:strCache>
                <c:ptCount val="26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ANTIBIOTICOTERAPIA PARENTERAL</c:v>
                </c:pt>
                <c:pt idx="4">
                  <c:v>AVALIAÇÃO ANTROPOMETRICA</c:v>
                </c:pt>
                <c:pt idx="5">
                  <c:v>CAUTERIZAÇÃO QUIMICA DE PEQUENAS LESÕES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SIMPLES</c:v>
                </c:pt>
                <c:pt idx="9">
                  <c:v>ESCUTA INICIAL/ORIENTAÇÃO</c:v>
                </c:pt>
                <c:pt idx="10">
                  <c:v>HTG</c:v>
                </c:pt>
                <c:pt idx="11">
                  <c:v>INALAÇÃO</c:v>
                </c:pt>
                <c:pt idx="12">
                  <c:v>INJEÇÃO</c:v>
                </c:pt>
                <c:pt idx="13">
                  <c:v>MEDICAÇÃO VIA ORAL</c:v>
                </c:pt>
                <c:pt idx="14">
                  <c:v>MEDIÇÃO DE ALTURA</c:v>
                </c:pt>
                <c:pt idx="15">
                  <c:v>MEDIÇÃO DE PESO</c:v>
                </c:pt>
                <c:pt idx="16">
                  <c:v>REMOÇÃO CORPO ESTANHO</c:v>
                </c:pt>
                <c:pt idx="17">
                  <c:v>RETIRADA DE CERUME</c:v>
                </c:pt>
                <c:pt idx="18">
                  <c:v>RETIRADA DE PONTOS</c:v>
                </c:pt>
                <c:pt idx="19">
                  <c:v>SUTURA SIMPLES</c:v>
                </c:pt>
                <c:pt idx="20">
                  <c:v>TESTE RAPIDO HBV</c:v>
                </c:pt>
                <c:pt idx="21">
                  <c:v>TESTE RAPIDO HEPATITE C</c:v>
                </c:pt>
                <c:pt idx="22">
                  <c:v>TESTE RAPIDO HIV</c:v>
                </c:pt>
                <c:pt idx="23">
                  <c:v>TESTE RAPIDO SIFILIS</c:v>
                </c:pt>
                <c:pt idx="24">
                  <c:v>TRATAMENTO EM REABILITAÇÃO</c:v>
                </c:pt>
                <c:pt idx="25">
                  <c:v>TOTAL</c:v>
                </c:pt>
              </c:strCache>
            </c:strRef>
          </c:cat>
          <c:val>
            <c:numRef>
              <c:f>Planilha1!$C$2:$C$27</c:f>
              <c:numCache>
                <c:formatCode>General</c:formatCode>
                <c:ptCount val="2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Planilha1!$A$2:$A$27</c:f>
              <c:strCache>
                <c:ptCount val="26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ANTIBIOTICOTERAPIA PARENTERAL</c:v>
                </c:pt>
                <c:pt idx="4">
                  <c:v>AVALIAÇÃO ANTROPOMETRICA</c:v>
                </c:pt>
                <c:pt idx="5">
                  <c:v>CAUTERIZAÇÃO QUIMICA DE PEQUENAS LESÕES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SIMPLES</c:v>
                </c:pt>
                <c:pt idx="9">
                  <c:v>ESCUTA INICIAL/ORIENTAÇÃO</c:v>
                </c:pt>
                <c:pt idx="10">
                  <c:v>HTG</c:v>
                </c:pt>
                <c:pt idx="11">
                  <c:v>INALAÇÃO</c:v>
                </c:pt>
                <c:pt idx="12">
                  <c:v>INJEÇÃO</c:v>
                </c:pt>
                <c:pt idx="13">
                  <c:v>MEDICAÇÃO VIA ORAL</c:v>
                </c:pt>
                <c:pt idx="14">
                  <c:v>MEDIÇÃO DE ALTURA</c:v>
                </c:pt>
                <c:pt idx="15">
                  <c:v>MEDIÇÃO DE PESO</c:v>
                </c:pt>
                <c:pt idx="16">
                  <c:v>REMOÇÃO CORPO ESTANHO</c:v>
                </c:pt>
                <c:pt idx="17">
                  <c:v>RETIRADA DE CERUME</c:v>
                </c:pt>
                <c:pt idx="18">
                  <c:v>RETIRADA DE PONTOS</c:v>
                </c:pt>
                <c:pt idx="19">
                  <c:v>SUTURA SIMPLES</c:v>
                </c:pt>
                <c:pt idx="20">
                  <c:v>TESTE RAPIDO HBV</c:v>
                </c:pt>
                <c:pt idx="21">
                  <c:v>TESTE RAPIDO HEPATITE C</c:v>
                </c:pt>
                <c:pt idx="22">
                  <c:v>TESTE RAPIDO HIV</c:v>
                </c:pt>
                <c:pt idx="23">
                  <c:v>TESTE RAPIDO SIFILIS</c:v>
                </c:pt>
                <c:pt idx="24">
                  <c:v>TRATAMENTO EM REABILITAÇÃO</c:v>
                </c:pt>
                <c:pt idx="25">
                  <c:v>TOTAL</c:v>
                </c:pt>
              </c:strCache>
            </c:strRef>
          </c:cat>
          <c:val>
            <c:numRef>
              <c:f>Planilha1!$D$2:$D$27</c:f>
              <c:numCache>
                <c:formatCode>General</c:formatCode>
                <c:ptCount val="2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365312"/>
        <c:axId val="282375296"/>
      </c:barChart>
      <c:catAx>
        <c:axId val="2823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375296"/>
        <c:crosses val="autoZero"/>
        <c:auto val="1"/>
        <c:lblAlgn val="ctr"/>
        <c:lblOffset val="100"/>
        <c:noMultiLvlLbl val="0"/>
      </c:catAx>
      <c:valAx>
        <c:axId val="2823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36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DENTISTA</c:v>
                </c:pt>
                <c:pt idx="1">
                  <c:v>FONOAUDILOGO</c:v>
                </c:pt>
                <c:pt idx="2">
                  <c:v>PSICOLOGO</c:v>
                </c:pt>
                <c:pt idx="3">
                  <c:v>FISIOTERAPIA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107</c:v>
                </c:pt>
                <c:pt idx="1">
                  <c:v>85</c:v>
                </c:pt>
                <c:pt idx="2">
                  <c:v>65</c:v>
                </c:pt>
                <c:pt idx="3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99936"/>
        <c:axId val="282201472"/>
      </c:barChart>
      <c:catAx>
        <c:axId val="2821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201472"/>
        <c:crosses val="autoZero"/>
        <c:auto val="1"/>
        <c:lblAlgn val="ctr"/>
        <c:lblOffset val="100"/>
        <c:noMultiLvlLbl val="0"/>
      </c:catAx>
      <c:valAx>
        <c:axId val="28220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9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1525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686208"/>
        <c:axId val="282687744"/>
      </c:barChart>
      <c:catAx>
        <c:axId val="2826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687744"/>
        <c:crosses val="autoZero"/>
        <c:auto val="1"/>
        <c:lblAlgn val="ctr"/>
        <c:lblOffset val="100"/>
        <c:noMultiLvlLbl val="0"/>
      </c:catAx>
      <c:valAx>
        <c:axId val="2826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6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PUERICULTURA</c:v>
                </c:pt>
                <c:pt idx="1">
                  <c:v>CONSULTA PRÉ-NATAL</c:v>
                </c:pt>
                <c:pt idx="2">
                  <c:v>PACIENTES EM OBSERVAÇÃO</c:v>
                </c:pt>
                <c:pt idx="3">
                  <c:v>ATENDIMENTO DE URGENCIA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31</c:v>
                </c:pt>
                <c:pt idx="1">
                  <c:v>27</c:v>
                </c:pt>
                <c:pt idx="2">
                  <c:v>29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548480"/>
        <c:axId val="282574848"/>
      </c:barChart>
      <c:catAx>
        <c:axId val="2825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574848"/>
        <c:crosses val="autoZero"/>
        <c:auto val="1"/>
        <c:lblAlgn val="ctr"/>
        <c:lblOffset val="100"/>
        <c:noMultiLvlLbl val="0"/>
      </c:catAx>
      <c:valAx>
        <c:axId val="28257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5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Planilha1!$A$2:$A$4</c:f>
              <c:strCache>
                <c:ptCount val="3"/>
                <c:pt idx="0">
                  <c:v>VISITAS DOMICILIARES ACS</c:v>
                </c:pt>
                <c:pt idx="1">
                  <c:v>CONSULTAS MÉDICAS</c:v>
                </c:pt>
                <c:pt idx="2">
                  <c:v>CONSULTAS ENFERMAGEM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2321</c:v>
                </c:pt>
                <c:pt idx="1">
                  <c:v>570</c:v>
                </c:pt>
                <c:pt idx="2">
                  <c:v>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2985216"/>
        <c:axId val="282986752"/>
      </c:barChart>
      <c:catAx>
        <c:axId val="2829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82986752"/>
        <c:crosses val="autoZero"/>
        <c:auto val="1"/>
        <c:lblAlgn val="ctr"/>
        <c:lblOffset val="100"/>
        <c:noMultiLvlLbl val="0"/>
      </c:catAx>
      <c:valAx>
        <c:axId val="28298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98521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Viagem para Encaminhamentos a Especialista e Exames/Mês Novembro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General</c:formatCode>
                <c:ptCount val="13"/>
                <c:pt idx="0">
                  <c:v>9</c:v>
                </c:pt>
                <c:pt idx="1">
                  <c:v>19</c:v>
                </c:pt>
                <c:pt idx="2">
                  <c:v>19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6">
                  <c:v>69</c:v>
                </c:pt>
                <c:pt idx="7">
                  <c:v>1</c:v>
                </c:pt>
                <c:pt idx="8">
                  <c:v>12</c:v>
                </c:pt>
                <c:pt idx="9">
                  <c:v>3</c:v>
                </c:pt>
                <c:pt idx="10">
                  <c:v>2</c:v>
                </c:pt>
                <c:pt idx="11">
                  <c:v>16</c:v>
                </c:pt>
                <c:pt idx="12">
                  <c:v>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111808"/>
        <c:axId val="283113344"/>
      </c:barChart>
      <c:catAx>
        <c:axId val="2831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113344"/>
        <c:crosses val="autoZero"/>
        <c:auto val="1"/>
        <c:lblAlgn val="ctr"/>
        <c:lblOffset val="100"/>
        <c:noMultiLvlLbl val="0"/>
      </c:catAx>
      <c:valAx>
        <c:axId val="28311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1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Especialidades/Mês Novembro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Planilha1!$A$2:$A$41</c:f>
              <c:strCache>
                <c:ptCount val="40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VACINA</c:v>
                </c:pt>
                <c:pt idx="4">
                  <c:v>CARDIOLOGISTA</c:v>
                </c:pt>
                <c:pt idx="5">
                  <c:v>CARDIOLOGISTA</c:v>
                </c:pt>
                <c:pt idx="6">
                  <c:v>CIRURGIA</c:v>
                </c:pt>
                <c:pt idx="7">
                  <c:v>CIRURGIAO PEDIATRA</c:v>
                </c:pt>
                <c:pt idx="8">
                  <c:v>CIRURGIAO GERAL</c:v>
                </c:pt>
                <c:pt idx="9">
                  <c:v>CLINICO GERAL</c:v>
                </c:pt>
                <c:pt idx="10">
                  <c:v>CONSULTA</c:v>
                </c:pt>
                <c:pt idx="11">
                  <c:v>DENTISTA</c:v>
                </c:pt>
                <c:pt idx="12">
                  <c:v>DERMATOLOGISTA</c:v>
                </c:pt>
                <c:pt idx="13">
                  <c:v>ENDOCRINO</c:v>
                </c:pt>
                <c:pt idx="14">
                  <c:v>GASTRO</c:v>
                </c:pt>
                <c:pt idx="15">
                  <c:v>GINECOLOGISTA</c:v>
                </c:pt>
                <c:pt idx="16">
                  <c:v>INFECTOLOGISTA</c:v>
                </c:pt>
                <c:pt idx="17">
                  <c:v>INTERNAMENTO</c:v>
                </c:pt>
                <c:pt idx="18">
                  <c:v>INFECTOLOGISTA</c:v>
                </c:pt>
                <c:pt idx="19">
                  <c:v>INTERNAMENTO</c:v>
                </c:pt>
                <c:pt idx="20">
                  <c:v>NEFROLOGISTA</c:v>
                </c:pt>
                <c:pt idx="21">
                  <c:v>NEUROLOGISTA</c:v>
                </c:pt>
                <c:pt idx="22">
                  <c:v>OBSTETRA</c:v>
                </c:pt>
                <c:pt idx="23">
                  <c:v>OFTALMO</c:v>
                </c:pt>
                <c:pt idx="24">
                  <c:v>ONCOLOGIA</c:v>
                </c:pt>
                <c:pt idx="25">
                  <c:v>ORTOPEDISTA</c:v>
                </c:pt>
                <c:pt idx="26">
                  <c:v>ORTOPEDISTA</c:v>
                </c:pt>
                <c:pt idx="27">
                  <c:v>OTORRINO</c:v>
                </c:pt>
                <c:pt idx="28">
                  <c:v>PEDIATRA</c:v>
                </c:pt>
                <c:pt idx="29">
                  <c:v>PEDIATRA</c:v>
                </c:pt>
                <c:pt idx="30">
                  <c:v>PNEUMOLOGISTA</c:v>
                </c:pt>
                <c:pt idx="31">
                  <c:v>PSIQUIATRA</c:v>
                </c:pt>
                <c:pt idx="32">
                  <c:v>RETORNO</c:v>
                </c:pt>
                <c:pt idx="33">
                  <c:v>REUMATOLOGISTA</c:v>
                </c:pt>
                <c:pt idx="34">
                  <c:v>RETORNO</c:v>
                </c:pt>
                <c:pt idx="35">
                  <c:v>REUMATOLOGISTA</c:v>
                </c:pt>
                <c:pt idx="36">
                  <c:v>TRANSFERENCIA DE PACIENTE</c:v>
                </c:pt>
                <c:pt idx="37">
                  <c:v>UROLOGISTA</c:v>
                </c:pt>
                <c:pt idx="38">
                  <c:v>VISITA</c:v>
                </c:pt>
                <c:pt idx="39">
                  <c:v>TOTAL</c:v>
                </c:pt>
              </c:strCache>
            </c:strRef>
          </c:cat>
          <c:val>
            <c:numRef>
              <c:f>Planilha1!$B$2:$B$41</c:f>
              <c:numCache>
                <c:formatCode>General</c:formatCode>
                <c:ptCount val="40"/>
                <c:pt idx="0">
                  <c:v>12</c:v>
                </c:pt>
                <c:pt idx="1">
                  <c:v>6</c:v>
                </c:pt>
                <c:pt idx="2">
                  <c:v>9</c:v>
                </c:pt>
                <c:pt idx="3">
                  <c:v>1</c:v>
                </c:pt>
                <c:pt idx="4">
                  <c:v>14</c:v>
                </c:pt>
                <c:pt idx="5">
                  <c:v>14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44</c:v>
                </c:pt>
                <c:pt idx="11">
                  <c:v>9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14</c:v>
                </c:pt>
                <c:pt idx="16">
                  <c:v>2</c:v>
                </c:pt>
                <c:pt idx="17">
                  <c:v>7</c:v>
                </c:pt>
                <c:pt idx="18">
                  <c:v>2</c:v>
                </c:pt>
                <c:pt idx="19">
                  <c:v>7</c:v>
                </c:pt>
                <c:pt idx="20">
                  <c:v>5</c:v>
                </c:pt>
                <c:pt idx="21">
                  <c:v>20</c:v>
                </c:pt>
                <c:pt idx="22">
                  <c:v>11</c:v>
                </c:pt>
                <c:pt idx="23">
                  <c:v>28</c:v>
                </c:pt>
                <c:pt idx="24">
                  <c:v>14</c:v>
                </c:pt>
                <c:pt idx="25">
                  <c:v>38</c:v>
                </c:pt>
                <c:pt idx="26">
                  <c:v>38</c:v>
                </c:pt>
                <c:pt idx="27">
                  <c:v>12</c:v>
                </c:pt>
                <c:pt idx="28">
                  <c:v>4</c:v>
                </c:pt>
                <c:pt idx="29">
                  <c:v>4</c:v>
                </c:pt>
                <c:pt idx="30">
                  <c:v>1</c:v>
                </c:pt>
                <c:pt idx="31">
                  <c:v>10</c:v>
                </c:pt>
                <c:pt idx="32">
                  <c:v>14</c:v>
                </c:pt>
                <c:pt idx="33">
                  <c:v>1</c:v>
                </c:pt>
                <c:pt idx="34">
                  <c:v>14</c:v>
                </c:pt>
                <c:pt idx="35">
                  <c:v>1</c:v>
                </c:pt>
                <c:pt idx="36">
                  <c:v>1</c:v>
                </c:pt>
                <c:pt idx="37">
                  <c:v>6</c:v>
                </c:pt>
                <c:pt idx="38">
                  <c:v>9</c:v>
                </c:pt>
                <c:pt idx="39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3249280"/>
        <c:axId val="283251072"/>
      </c:barChart>
      <c:catAx>
        <c:axId val="2832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251072"/>
        <c:crosses val="autoZero"/>
        <c:auto val="1"/>
        <c:lblAlgn val="ctr"/>
        <c:lblOffset val="100"/>
        <c:noMultiLvlLbl val="0"/>
      </c:catAx>
      <c:valAx>
        <c:axId val="28325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24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Exames/Mês Novembro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63681102362207"/>
          <c:y val="0.10240185317700658"/>
          <c:w val="0.88363170749489683"/>
          <c:h val="0.5319641921311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AUDIOMETRIA</c:v>
                </c:pt>
                <c:pt idx="1">
                  <c:v>BAAR</c:v>
                </c:pt>
                <c:pt idx="2">
                  <c:v>BIOPSIA</c:v>
                </c:pt>
                <c:pt idx="3">
                  <c:v>CISTOSCOPIA</c:v>
                </c:pt>
                <c:pt idx="4">
                  <c:v>COLONOSCOPIA</c:v>
                </c:pt>
                <c:pt idx="5">
                  <c:v>ECOCARDIOGRAMA</c:v>
                </c:pt>
                <c:pt idx="6">
                  <c:v>ELETROENCEFALOGRAMA</c:v>
                </c:pt>
                <c:pt idx="7">
                  <c:v>ELETRONEUROGRAFIA</c:v>
                </c:pt>
                <c:pt idx="8">
                  <c:v>ENDOSCOPIA</c:v>
                </c:pt>
                <c:pt idx="9">
                  <c:v>EXAMES</c:v>
                </c:pt>
                <c:pt idx="10">
                  <c:v>FLUXOMETRIA/CINTILOGRAFIA</c:v>
                </c:pt>
                <c:pt idx="11">
                  <c:v>HEMODIALISE</c:v>
                </c:pt>
                <c:pt idx="12">
                  <c:v>MAMOGRAFIA</c:v>
                </c:pt>
                <c:pt idx="13">
                  <c:v>ORTESE E PROTESE</c:v>
                </c:pt>
                <c:pt idx="14">
                  <c:v>QUIMIOTERAPIA</c:v>
                </c:pt>
                <c:pt idx="15">
                  <c:v>RAIO X</c:v>
                </c:pt>
                <c:pt idx="16">
                  <c:v>RESSONANCIA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TOTAL</c:v>
                </c:pt>
              </c:strCache>
            </c:strRef>
          </c:cat>
          <c:val>
            <c:numRef>
              <c:f>Planilha1!$B$2:$B$25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13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10</c:v>
                </c:pt>
                <c:pt idx="9">
                  <c:v>5</c:v>
                </c:pt>
                <c:pt idx="10">
                  <c:v>3</c:v>
                </c:pt>
                <c:pt idx="11">
                  <c:v>88</c:v>
                </c:pt>
                <c:pt idx="12">
                  <c:v>10</c:v>
                </c:pt>
                <c:pt idx="13">
                  <c:v>4</c:v>
                </c:pt>
                <c:pt idx="14">
                  <c:v>9</c:v>
                </c:pt>
                <c:pt idx="15">
                  <c:v>30</c:v>
                </c:pt>
                <c:pt idx="16">
                  <c:v>12</c:v>
                </c:pt>
                <c:pt idx="17">
                  <c:v>12</c:v>
                </c:pt>
                <c:pt idx="18">
                  <c:v>66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AUDIOMETRIA</c:v>
                </c:pt>
                <c:pt idx="1">
                  <c:v>BAAR</c:v>
                </c:pt>
                <c:pt idx="2">
                  <c:v>BIOPSIA</c:v>
                </c:pt>
                <c:pt idx="3">
                  <c:v>CISTOSCOPIA</c:v>
                </c:pt>
                <c:pt idx="4">
                  <c:v>COLONOSCOPIA</c:v>
                </c:pt>
                <c:pt idx="5">
                  <c:v>ECOCARDIOGRAMA</c:v>
                </c:pt>
                <c:pt idx="6">
                  <c:v>ELETROENCEFALOGRAMA</c:v>
                </c:pt>
                <c:pt idx="7">
                  <c:v>ELETRONEUROGRAFIA</c:v>
                </c:pt>
                <c:pt idx="8">
                  <c:v>ENDOSCOPIA</c:v>
                </c:pt>
                <c:pt idx="9">
                  <c:v>EXAMES</c:v>
                </c:pt>
                <c:pt idx="10">
                  <c:v>FLUXOMETRIA/CINTILOGRAFIA</c:v>
                </c:pt>
                <c:pt idx="11">
                  <c:v>HEMODIALISE</c:v>
                </c:pt>
                <c:pt idx="12">
                  <c:v>MAMOGRAFIA</c:v>
                </c:pt>
                <c:pt idx="13">
                  <c:v>ORTESE E PROTESE</c:v>
                </c:pt>
                <c:pt idx="14">
                  <c:v>QUIMIOTERAPIA</c:v>
                </c:pt>
                <c:pt idx="15">
                  <c:v>RAIO X</c:v>
                </c:pt>
                <c:pt idx="16">
                  <c:v>RESSONANCIA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TOTAL</c:v>
                </c:pt>
              </c:strCache>
            </c:strRef>
          </c:cat>
          <c:val>
            <c:numRef>
              <c:f>Planilha1!$C$2:$C$25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AUDIOMETRIA</c:v>
                </c:pt>
                <c:pt idx="1">
                  <c:v>BAAR</c:v>
                </c:pt>
                <c:pt idx="2">
                  <c:v>BIOPSIA</c:v>
                </c:pt>
                <c:pt idx="3">
                  <c:v>CISTOSCOPIA</c:v>
                </c:pt>
                <c:pt idx="4">
                  <c:v>COLONOSCOPIA</c:v>
                </c:pt>
                <c:pt idx="5">
                  <c:v>ECOCARDIOGRAMA</c:v>
                </c:pt>
                <c:pt idx="6">
                  <c:v>ELETROENCEFALOGRAMA</c:v>
                </c:pt>
                <c:pt idx="7">
                  <c:v>ELETRONEUROGRAFIA</c:v>
                </c:pt>
                <c:pt idx="8">
                  <c:v>ENDOSCOPIA</c:v>
                </c:pt>
                <c:pt idx="9">
                  <c:v>EXAMES</c:v>
                </c:pt>
                <c:pt idx="10">
                  <c:v>FLUXOMETRIA/CINTILOGRAFIA</c:v>
                </c:pt>
                <c:pt idx="11">
                  <c:v>HEMODIALISE</c:v>
                </c:pt>
                <c:pt idx="12">
                  <c:v>MAMOGRAFIA</c:v>
                </c:pt>
                <c:pt idx="13">
                  <c:v>ORTESE E PROTESE</c:v>
                </c:pt>
                <c:pt idx="14">
                  <c:v>QUIMIOTERAPIA</c:v>
                </c:pt>
                <c:pt idx="15">
                  <c:v>RAIO X</c:v>
                </c:pt>
                <c:pt idx="16">
                  <c:v>RESSONANCIA</c:v>
                </c:pt>
                <c:pt idx="17">
                  <c:v>TOMOGRAFIA</c:v>
                </c:pt>
                <c:pt idx="18">
                  <c:v>ULTRASSON</c:v>
                </c:pt>
                <c:pt idx="19">
                  <c:v>ULTRASSON MAMA</c:v>
                </c:pt>
                <c:pt idx="20">
                  <c:v>UROTOMO</c:v>
                </c:pt>
                <c:pt idx="21">
                  <c:v>USG OBSTETRA</c:v>
                </c:pt>
                <c:pt idx="22">
                  <c:v>USG MORFOLOGICA</c:v>
                </c:pt>
                <c:pt idx="23">
                  <c:v>TOTAL</c:v>
                </c:pt>
              </c:strCache>
            </c:strRef>
          </c:cat>
          <c:val>
            <c:numRef>
              <c:f>Planilha1!$D$2:$D$25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367680"/>
        <c:axId val="283443200"/>
      </c:barChart>
      <c:catAx>
        <c:axId val="2833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443200"/>
        <c:crosses val="autoZero"/>
        <c:auto val="1"/>
        <c:lblAlgn val="ctr"/>
        <c:lblOffset val="100"/>
        <c:noMultiLvlLbl val="0"/>
      </c:catAx>
      <c:valAx>
        <c:axId val="28344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6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Especialidades/Mês Setembro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Planilha1!$A$2:$A$35</c:f>
              <c:strCache>
                <c:ptCount val="34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CLINICO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ENDOCRINO</c:v>
                </c:pt>
                <c:pt idx="12">
                  <c:v>GASTRO</c:v>
                </c:pt>
                <c:pt idx="13">
                  <c:v>GINECOLOGISTA</c:v>
                </c:pt>
                <c:pt idx="14">
                  <c:v>INTERNAMENTO</c:v>
                </c:pt>
                <c:pt idx="15">
                  <c:v>NEFROLOGISTA</c:v>
                </c:pt>
                <c:pt idx="16">
                  <c:v>NEUROLOGISTA</c:v>
                </c:pt>
                <c:pt idx="17">
                  <c:v>OBSTETRA</c:v>
                </c:pt>
                <c:pt idx="18">
                  <c:v>OFTALMO</c:v>
                </c:pt>
                <c:pt idx="19">
                  <c:v>ONCOLOGIA</c:v>
                </c:pt>
                <c:pt idx="20">
                  <c:v>ORTOPEDISTA</c:v>
                </c:pt>
                <c:pt idx="21">
                  <c:v>ORTOPEDISTA PEDIATRA</c:v>
                </c:pt>
                <c:pt idx="22">
                  <c:v>OTORRINO</c:v>
                </c:pt>
                <c:pt idx="23">
                  <c:v>PEDIATRA</c:v>
                </c:pt>
                <c:pt idx="24">
                  <c:v>PSICOLOGA</c:v>
                </c:pt>
                <c:pt idx="25">
                  <c:v>PNEUMOLOGISTA</c:v>
                </c:pt>
                <c:pt idx="26">
                  <c:v>PRÉ NATAL</c:v>
                </c:pt>
                <c:pt idx="27">
                  <c:v>PSIQUIATRA</c:v>
                </c:pt>
                <c:pt idx="28">
                  <c:v>RETORNO</c:v>
                </c:pt>
                <c:pt idx="29">
                  <c:v>RISCO CIRURGIA</c:v>
                </c:pt>
                <c:pt idx="30">
                  <c:v>TRANSFERENCIA DE PACIENTE</c:v>
                </c:pt>
                <c:pt idx="31">
                  <c:v>UROLOGISTA</c:v>
                </c:pt>
                <c:pt idx="32">
                  <c:v>VISITA</c:v>
                </c:pt>
                <c:pt idx="33">
                  <c:v>TOTAL</c:v>
                </c:pt>
              </c:strCache>
            </c:strRef>
          </c:cat>
          <c:val>
            <c:numRef>
              <c:f>Planilha1!$B$2:$B$35</c:f>
              <c:numCache>
                <c:formatCode>General</c:formatCode>
                <c:ptCount val="34"/>
                <c:pt idx="0">
                  <c:v>9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21</c:v>
                </c:pt>
                <c:pt idx="6">
                  <c:v>1</c:v>
                </c:pt>
                <c:pt idx="7">
                  <c:v>15</c:v>
                </c:pt>
                <c:pt idx="8">
                  <c:v>12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2</c:v>
                </c:pt>
                <c:pt idx="13">
                  <c:v>3</c:v>
                </c:pt>
                <c:pt idx="14">
                  <c:v>6</c:v>
                </c:pt>
                <c:pt idx="15">
                  <c:v>3</c:v>
                </c:pt>
                <c:pt idx="16">
                  <c:v>12</c:v>
                </c:pt>
                <c:pt idx="17">
                  <c:v>12</c:v>
                </c:pt>
                <c:pt idx="18">
                  <c:v>5</c:v>
                </c:pt>
                <c:pt idx="19">
                  <c:v>21</c:v>
                </c:pt>
                <c:pt idx="20">
                  <c:v>29</c:v>
                </c:pt>
                <c:pt idx="21">
                  <c:v>2</c:v>
                </c:pt>
                <c:pt idx="22">
                  <c:v>8</c:v>
                </c:pt>
                <c:pt idx="23">
                  <c:v>1</c:v>
                </c:pt>
                <c:pt idx="24">
                  <c:v>6</c:v>
                </c:pt>
                <c:pt idx="25">
                  <c:v>2</c:v>
                </c:pt>
                <c:pt idx="26">
                  <c:v>7</c:v>
                </c:pt>
                <c:pt idx="27">
                  <c:v>25</c:v>
                </c:pt>
                <c:pt idx="28">
                  <c:v>2</c:v>
                </c:pt>
                <c:pt idx="29">
                  <c:v>6</c:v>
                </c:pt>
                <c:pt idx="30">
                  <c:v>1</c:v>
                </c:pt>
                <c:pt idx="31">
                  <c:v>12</c:v>
                </c:pt>
                <c:pt idx="32">
                  <c:v>9</c:v>
                </c:pt>
                <c:pt idx="33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Planilha1!$A$2:$A$35</c:f>
              <c:strCache>
                <c:ptCount val="34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CLINICO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ENDOCRINO</c:v>
                </c:pt>
                <c:pt idx="12">
                  <c:v>GASTRO</c:v>
                </c:pt>
                <c:pt idx="13">
                  <c:v>GINECOLOGISTA</c:v>
                </c:pt>
                <c:pt idx="14">
                  <c:v>INTERNAMENTO</c:v>
                </c:pt>
                <c:pt idx="15">
                  <c:v>NEFROLOGISTA</c:v>
                </c:pt>
                <c:pt idx="16">
                  <c:v>NEUROLOGISTA</c:v>
                </c:pt>
                <c:pt idx="17">
                  <c:v>OBSTETRA</c:v>
                </c:pt>
                <c:pt idx="18">
                  <c:v>OFTALMO</c:v>
                </c:pt>
                <c:pt idx="19">
                  <c:v>ONCOLOGIA</c:v>
                </c:pt>
                <c:pt idx="20">
                  <c:v>ORTOPEDISTA</c:v>
                </c:pt>
                <c:pt idx="21">
                  <c:v>ORTOPEDISTA PEDIATRA</c:v>
                </c:pt>
                <c:pt idx="22">
                  <c:v>OTORRINO</c:v>
                </c:pt>
                <c:pt idx="23">
                  <c:v>PEDIATRA</c:v>
                </c:pt>
                <c:pt idx="24">
                  <c:v>PSICOLOGA</c:v>
                </c:pt>
                <c:pt idx="25">
                  <c:v>PNEUMOLOGISTA</c:v>
                </c:pt>
                <c:pt idx="26">
                  <c:v>PRÉ NATAL</c:v>
                </c:pt>
                <c:pt idx="27">
                  <c:v>PSIQUIATRA</c:v>
                </c:pt>
                <c:pt idx="28">
                  <c:v>RETORNO</c:v>
                </c:pt>
                <c:pt idx="29">
                  <c:v>RISCO CIRURGIA</c:v>
                </c:pt>
                <c:pt idx="30">
                  <c:v>TRANSFERENCIA DE PACIENTE</c:v>
                </c:pt>
                <c:pt idx="31">
                  <c:v>UROLOGISTA</c:v>
                </c:pt>
                <c:pt idx="32">
                  <c:v>VISITA</c:v>
                </c:pt>
                <c:pt idx="33">
                  <c:v>TOTAL</c:v>
                </c:pt>
              </c:strCache>
            </c:strRef>
          </c:cat>
          <c:val>
            <c:numRef>
              <c:f>Planilha1!$C$2:$C$35</c:f>
              <c:numCache>
                <c:formatCode>General</c:formatCode>
                <c:ptCount val="3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Planilha1!$A$2:$A$35</c:f>
              <c:strCache>
                <c:ptCount val="34"/>
                <c:pt idx="0">
                  <c:v>ALTA HOSPITALAR</c:v>
                </c:pt>
                <c:pt idx="1">
                  <c:v>ANGIOLOGISTA</c:v>
                </c:pt>
                <c:pt idx="2">
                  <c:v>ANESTESISTA</c:v>
                </c:pt>
                <c:pt idx="3">
                  <c:v>BUSCAR OXIGENIO</c:v>
                </c:pt>
                <c:pt idx="4">
                  <c:v>BUSCAR VACINA</c:v>
                </c:pt>
                <c:pt idx="5">
                  <c:v>CARDIOLOGISTA</c:v>
                </c:pt>
                <c:pt idx="6">
                  <c:v>CIRURGIA</c:v>
                </c:pt>
                <c:pt idx="7">
                  <c:v>CLINICO GERAL</c:v>
                </c:pt>
                <c:pt idx="8">
                  <c:v>CONSULTA</c:v>
                </c:pt>
                <c:pt idx="9">
                  <c:v>DENTISTA</c:v>
                </c:pt>
                <c:pt idx="10">
                  <c:v>DERMATOLOGISTA</c:v>
                </c:pt>
                <c:pt idx="11">
                  <c:v>ENDOCRINO</c:v>
                </c:pt>
                <c:pt idx="12">
                  <c:v>GASTRO</c:v>
                </c:pt>
                <c:pt idx="13">
                  <c:v>GINECOLOGISTA</c:v>
                </c:pt>
                <c:pt idx="14">
                  <c:v>INTERNAMENTO</c:v>
                </c:pt>
                <c:pt idx="15">
                  <c:v>NEFROLOGISTA</c:v>
                </c:pt>
                <c:pt idx="16">
                  <c:v>NEUROLOGISTA</c:v>
                </c:pt>
                <c:pt idx="17">
                  <c:v>OBSTETRA</c:v>
                </c:pt>
                <c:pt idx="18">
                  <c:v>OFTALMO</c:v>
                </c:pt>
                <c:pt idx="19">
                  <c:v>ONCOLOGIA</c:v>
                </c:pt>
                <c:pt idx="20">
                  <c:v>ORTOPEDISTA</c:v>
                </c:pt>
                <c:pt idx="21">
                  <c:v>ORTOPEDISTA PEDIATRA</c:v>
                </c:pt>
                <c:pt idx="22">
                  <c:v>OTORRINO</c:v>
                </c:pt>
                <c:pt idx="23">
                  <c:v>PEDIATRA</c:v>
                </c:pt>
                <c:pt idx="24">
                  <c:v>PSICOLOGA</c:v>
                </c:pt>
                <c:pt idx="25">
                  <c:v>PNEUMOLOGISTA</c:v>
                </c:pt>
                <c:pt idx="26">
                  <c:v>PRÉ NATAL</c:v>
                </c:pt>
                <c:pt idx="27">
                  <c:v>PSIQUIATRA</c:v>
                </c:pt>
                <c:pt idx="28">
                  <c:v>RETORNO</c:v>
                </c:pt>
                <c:pt idx="29">
                  <c:v>RISCO CIRURGIA</c:v>
                </c:pt>
                <c:pt idx="30">
                  <c:v>TRANSFERENCIA DE PACIENTE</c:v>
                </c:pt>
                <c:pt idx="31">
                  <c:v>UROLOGISTA</c:v>
                </c:pt>
                <c:pt idx="32">
                  <c:v>VISITA</c:v>
                </c:pt>
                <c:pt idx="33">
                  <c:v>TOTAL</c:v>
                </c:pt>
              </c:strCache>
            </c:strRef>
          </c:cat>
          <c:val>
            <c:numRef>
              <c:f>Planilha1!$D$2:$D$35</c:f>
              <c:numCache>
                <c:formatCode>General</c:formatCode>
                <c:ptCount val="3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720896"/>
        <c:axId val="280722432"/>
      </c:barChart>
      <c:catAx>
        <c:axId val="2807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722432"/>
        <c:crosses val="autoZero"/>
        <c:auto val="1"/>
        <c:lblAlgn val="ctr"/>
        <c:lblOffset val="100"/>
        <c:noMultiLvlLbl val="0"/>
      </c:catAx>
      <c:valAx>
        <c:axId val="28072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7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 PARENTERAL</c:v>
                </c:pt>
                <c:pt idx="4">
                  <c:v>ATENDIMENTO ORTOPEDICO IMOBILIZAÇÃO PROVISÓRIA</c:v>
                </c:pt>
                <c:pt idx="5">
                  <c:v>AVALIAÇÃO ANTROPOMETRICA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ESPECIAL</c:v>
                </c:pt>
                <c:pt idx="9">
                  <c:v>CURATIVO SIMPLES</c:v>
                </c:pt>
                <c:pt idx="10">
                  <c:v>ESCUTA INICIAL/ORIENTAÇÃO</c:v>
                </c:pt>
                <c:pt idx="11">
                  <c:v>HTG</c:v>
                </c:pt>
                <c:pt idx="12">
                  <c:v>INALAÇÃO</c:v>
                </c:pt>
                <c:pt idx="13">
                  <c:v>INJEÇÃO</c:v>
                </c:pt>
                <c:pt idx="14">
                  <c:v>MEDICAÇÃO VIA ORAL</c:v>
                </c:pt>
                <c:pt idx="15">
                  <c:v>MEDIÇÃO DE PESO</c:v>
                </c:pt>
                <c:pt idx="16">
                  <c:v>RETIRADA DE PONTOS</c:v>
                </c:pt>
                <c:pt idx="17">
                  <c:v>SUTURA SIMPLES</c:v>
                </c:pt>
                <c:pt idx="18">
                  <c:v>TESTE RAPIDO HBV</c:v>
                </c:pt>
                <c:pt idx="19">
                  <c:v>TESTE RAPIDO HEPATITE C</c:v>
                </c:pt>
                <c:pt idx="20">
                  <c:v>TESTE RAPIDO HIV</c:v>
                </c:pt>
                <c:pt idx="21">
                  <c:v>TESTE RAPIDO SIFILIS</c:v>
                </c:pt>
                <c:pt idx="22">
                  <c:v>TRATAMENTO EM REABILITAÇÃO</c:v>
                </c:pt>
                <c:pt idx="23">
                  <c:v>TOTAL</c:v>
                </c:pt>
              </c:strCache>
            </c:strRef>
          </c:cat>
          <c:val>
            <c:numRef>
              <c:f>Planilha1!$B$2:$B$25</c:f>
              <c:numCache>
                <c:formatCode>General</c:formatCode>
                <c:ptCount val="24"/>
                <c:pt idx="0">
                  <c:v>48</c:v>
                </c:pt>
                <c:pt idx="1">
                  <c:v>355</c:v>
                </c:pt>
                <c:pt idx="2">
                  <c:v>369</c:v>
                </c:pt>
                <c:pt idx="3">
                  <c:v>3</c:v>
                </c:pt>
                <c:pt idx="4">
                  <c:v>2</c:v>
                </c:pt>
                <c:pt idx="5">
                  <c:v>312</c:v>
                </c:pt>
                <c:pt idx="6">
                  <c:v>2</c:v>
                </c:pt>
                <c:pt idx="7">
                  <c:v>19</c:v>
                </c:pt>
                <c:pt idx="8">
                  <c:v>2</c:v>
                </c:pt>
                <c:pt idx="9">
                  <c:v>14</c:v>
                </c:pt>
                <c:pt idx="10">
                  <c:v>191</c:v>
                </c:pt>
                <c:pt idx="11">
                  <c:v>73</c:v>
                </c:pt>
                <c:pt idx="12">
                  <c:v>2</c:v>
                </c:pt>
                <c:pt idx="13">
                  <c:v>122</c:v>
                </c:pt>
                <c:pt idx="14">
                  <c:v>34</c:v>
                </c:pt>
                <c:pt idx="15">
                  <c:v>42</c:v>
                </c:pt>
                <c:pt idx="16">
                  <c:v>6</c:v>
                </c:pt>
                <c:pt idx="17">
                  <c:v>1</c:v>
                </c:pt>
                <c:pt idx="18">
                  <c:v>6</c:v>
                </c:pt>
                <c:pt idx="19">
                  <c:v>4</c:v>
                </c:pt>
                <c:pt idx="20">
                  <c:v>8</c:v>
                </c:pt>
                <c:pt idx="21">
                  <c:v>8</c:v>
                </c:pt>
                <c:pt idx="22">
                  <c:v>74</c:v>
                </c:pt>
                <c:pt idx="23">
                  <c:v>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 PARENTERAL</c:v>
                </c:pt>
                <c:pt idx="4">
                  <c:v>ATENDIMENTO ORTOPEDICO IMOBILIZAÇÃO PROVISÓRIA</c:v>
                </c:pt>
                <c:pt idx="5">
                  <c:v>AVALIAÇÃO ANTROPOMETRICA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ESPECIAL</c:v>
                </c:pt>
                <c:pt idx="9">
                  <c:v>CURATIVO SIMPLES</c:v>
                </c:pt>
                <c:pt idx="10">
                  <c:v>ESCUTA INICIAL/ORIENTAÇÃO</c:v>
                </c:pt>
                <c:pt idx="11">
                  <c:v>HTG</c:v>
                </c:pt>
                <c:pt idx="12">
                  <c:v>INALAÇÃO</c:v>
                </c:pt>
                <c:pt idx="13">
                  <c:v>INJEÇÃO</c:v>
                </c:pt>
                <c:pt idx="14">
                  <c:v>MEDICAÇÃO VIA ORAL</c:v>
                </c:pt>
                <c:pt idx="15">
                  <c:v>MEDIÇÃO DE PESO</c:v>
                </c:pt>
                <c:pt idx="16">
                  <c:v>RETIRADA DE PONTOS</c:v>
                </c:pt>
                <c:pt idx="17">
                  <c:v>SUTURA SIMPLES</c:v>
                </c:pt>
                <c:pt idx="18">
                  <c:v>TESTE RAPIDO HBV</c:v>
                </c:pt>
                <c:pt idx="19">
                  <c:v>TESTE RAPIDO HEPATITE C</c:v>
                </c:pt>
                <c:pt idx="20">
                  <c:v>TESTE RAPIDO HIV</c:v>
                </c:pt>
                <c:pt idx="21">
                  <c:v>TESTE RAPIDO SIFILIS</c:v>
                </c:pt>
                <c:pt idx="22">
                  <c:v>TRATAMENTO EM REABILITAÇÃO</c:v>
                </c:pt>
                <c:pt idx="23">
                  <c:v>TOTAL</c:v>
                </c:pt>
              </c:strCache>
            </c:strRef>
          </c:cat>
          <c:val>
            <c:numRef>
              <c:f>Planilha1!$C$2:$C$25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Planilha1!$A$2:$A$25</c:f>
              <c:strCache>
                <c:ptCount val="24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ANTIBIOTICO PARENTERAL</c:v>
                </c:pt>
                <c:pt idx="4">
                  <c:v>ATENDIMENTO ORTOPEDICO IMOBILIZAÇÃO PROVISÓRIA</c:v>
                </c:pt>
                <c:pt idx="5">
                  <c:v>AVALIAÇÃO ANTROPOMETRICA</c:v>
                </c:pt>
                <c:pt idx="6">
                  <c:v>CATETERISMO VESICAL DE DEMORA</c:v>
                </c:pt>
                <c:pt idx="7">
                  <c:v>COLETA EXAME CITO PATOLOGICO</c:v>
                </c:pt>
                <c:pt idx="8">
                  <c:v>CURATIVO ESPECIAL</c:v>
                </c:pt>
                <c:pt idx="9">
                  <c:v>CURATIVO SIMPLES</c:v>
                </c:pt>
                <c:pt idx="10">
                  <c:v>ESCUTA INICIAL/ORIENTAÇÃO</c:v>
                </c:pt>
                <c:pt idx="11">
                  <c:v>HTG</c:v>
                </c:pt>
                <c:pt idx="12">
                  <c:v>INALAÇÃO</c:v>
                </c:pt>
                <c:pt idx="13">
                  <c:v>INJEÇÃO</c:v>
                </c:pt>
                <c:pt idx="14">
                  <c:v>MEDICAÇÃO VIA ORAL</c:v>
                </c:pt>
                <c:pt idx="15">
                  <c:v>MEDIÇÃO DE PESO</c:v>
                </c:pt>
                <c:pt idx="16">
                  <c:v>RETIRADA DE PONTOS</c:v>
                </c:pt>
                <c:pt idx="17">
                  <c:v>SUTURA SIMPLES</c:v>
                </c:pt>
                <c:pt idx="18">
                  <c:v>TESTE RAPIDO HBV</c:v>
                </c:pt>
                <c:pt idx="19">
                  <c:v>TESTE RAPIDO HEPATITE C</c:v>
                </c:pt>
                <c:pt idx="20">
                  <c:v>TESTE RAPIDO HIV</c:v>
                </c:pt>
                <c:pt idx="21">
                  <c:v>TESTE RAPIDO SIFILIS</c:v>
                </c:pt>
                <c:pt idx="22">
                  <c:v>TRATAMENTO EM REABILITAÇÃO</c:v>
                </c:pt>
                <c:pt idx="23">
                  <c:v>TOTAL</c:v>
                </c:pt>
              </c:strCache>
            </c:strRef>
          </c:cat>
          <c:val>
            <c:numRef>
              <c:f>Planilha1!$D$2:$D$25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286720"/>
        <c:axId val="282399104"/>
      </c:barChart>
      <c:catAx>
        <c:axId val="2822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399104"/>
        <c:crosses val="autoZero"/>
        <c:auto val="1"/>
        <c:lblAlgn val="ctr"/>
        <c:lblOffset val="100"/>
        <c:noMultiLvlLbl val="0"/>
      </c:catAx>
      <c:valAx>
        <c:axId val="28239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2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DENTISTA</c:v>
                </c:pt>
                <c:pt idx="1">
                  <c:v>FONOAUDILOGO</c:v>
                </c:pt>
                <c:pt idx="2">
                  <c:v>PSICOLOGO</c:v>
                </c:pt>
                <c:pt idx="3">
                  <c:v>FISIOTERAPIA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137</c:v>
                </c:pt>
                <c:pt idx="1">
                  <c:v>79</c:v>
                </c:pt>
                <c:pt idx="2">
                  <c:v>72</c:v>
                </c:pt>
                <c:pt idx="3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613440"/>
        <c:axId val="283631616"/>
      </c:barChart>
      <c:catAx>
        <c:axId val="2836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631616"/>
        <c:crosses val="autoZero"/>
        <c:auto val="1"/>
        <c:lblAlgn val="ctr"/>
        <c:lblOffset val="100"/>
        <c:noMultiLvlLbl val="0"/>
      </c:catAx>
      <c:valAx>
        <c:axId val="2836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6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1569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957504"/>
        <c:axId val="281959040"/>
      </c:barChart>
      <c:catAx>
        <c:axId val="2819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959040"/>
        <c:crosses val="autoZero"/>
        <c:auto val="1"/>
        <c:lblAlgn val="ctr"/>
        <c:lblOffset val="100"/>
        <c:noMultiLvlLbl val="0"/>
      </c:catAx>
      <c:valAx>
        <c:axId val="2819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9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PUERICULTURA</c:v>
                </c:pt>
                <c:pt idx="1">
                  <c:v>CONSULTA PRÉ-NATAL</c:v>
                </c:pt>
                <c:pt idx="2">
                  <c:v>PACIENTES EM OBSERVAÇÃO</c:v>
                </c:pt>
                <c:pt idx="3">
                  <c:v>ATENDIMENTO DE URGENCIA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35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819200"/>
        <c:axId val="282829568"/>
      </c:barChart>
      <c:catAx>
        <c:axId val="28281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829568"/>
        <c:crosses val="autoZero"/>
        <c:auto val="1"/>
        <c:lblAlgn val="ctr"/>
        <c:lblOffset val="100"/>
        <c:noMultiLvlLbl val="0"/>
      </c:catAx>
      <c:valAx>
        <c:axId val="2828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8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41695829687954E-2"/>
          <c:y val="2.5113500332413632E-2"/>
          <c:w val="0.94062682268883058"/>
          <c:h val="0.81015654215257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VISITAS DOMICILIARES ACS</c:v>
                </c:pt>
                <c:pt idx="1">
                  <c:v>VISITAS DOMICILIAR NIVEL SUPERIOR</c:v>
                </c:pt>
                <c:pt idx="2">
                  <c:v>CONSULTAS MÉDICAS</c:v>
                </c:pt>
                <c:pt idx="3">
                  <c:v>CONSULTAS ENFERMAGEM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3360</c:v>
                </c:pt>
                <c:pt idx="1">
                  <c:v>20</c:v>
                </c:pt>
                <c:pt idx="2">
                  <c:v>358</c:v>
                </c:pt>
                <c:pt idx="3">
                  <c:v>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974080"/>
        <c:axId val="282975616"/>
      </c:barChart>
      <c:catAx>
        <c:axId val="2829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975616"/>
        <c:crosses val="autoZero"/>
        <c:auto val="1"/>
        <c:lblAlgn val="ctr"/>
        <c:lblOffset val="100"/>
        <c:noMultiLvlLbl val="0"/>
      </c:catAx>
      <c:valAx>
        <c:axId val="2829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9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Viagem para Encaminhamentos a Especialista e Exames/Mês Dezembro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UMUARAMA</c:v>
                </c:pt>
                <c:pt idx="13">
                  <c:v>TOTAL</c:v>
                </c:pt>
              </c:strCache>
            </c:strRef>
          </c:cat>
          <c:val>
            <c:numRef>
              <c:f>Planilha1!$B$2:$B$15</c:f>
              <c:numCache>
                <c:formatCode>General</c:formatCode>
                <c:ptCount val="14"/>
                <c:pt idx="0">
                  <c:v>1</c:v>
                </c:pt>
                <c:pt idx="1">
                  <c:v>13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4</c:v>
                </c:pt>
                <c:pt idx="6">
                  <c:v>75</c:v>
                </c:pt>
                <c:pt idx="7">
                  <c:v>1</c:v>
                </c:pt>
                <c:pt idx="8">
                  <c:v>11</c:v>
                </c:pt>
                <c:pt idx="9">
                  <c:v>4</c:v>
                </c:pt>
                <c:pt idx="10">
                  <c:v>2</c:v>
                </c:pt>
                <c:pt idx="11">
                  <c:v>15</c:v>
                </c:pt>
                <c:pt idx="12">
                  <c:v>1</c:v>
                </c:pt>
                <c:pt idx="13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99424"/>
        <c:axId val="284600960"/>
      </c:barChart>
      <c:catAx>
        <c:axId val="2845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600960"/>
        <c:crosses val="autoZero"/>
        <c:auto val="1"/>
        <c:lblAlgn val="ctr"/>
        <c:lblOffset val="100"/>
        <c:noMultiLvlLbl val="0"/>
      </c:catAx>
      <c:valAx>
        <c:axId val="2846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5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Especialidades/Mês Dezembro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Planilha1!$A$2:$A$29</c:f>
              <c:strCache>
                <c:ptCount val="28"/>
                <c:pt idx="0">
                  <c:v>ALTA HOSPITALAR</c:v>
                </c:pt>
                <c:pt idx="1">
                  <c:v>BUSCAR OXIGENIO</c:v>
                </c:pt>
                <c:pt idx="2">
                  <c:v>BUSCAR VACINA</c:v>
                </c:pt>
                <c:pt idx="3">
                  <c:v>CARDIOLOGISTA</c:v>
                </c:pt>
                <c:pt idx="4">
                  <c:v>CESARIA</c:v>
                </c:pt>
                <c:pt idx="5">
                  <c:v>CIRURGIA</c:v>
                </c:pt>
                <c:pt idx="6">
                  <c:v>CIRURGIAO GERAL</c:v>
                </c:pt>
                <c:pt idx="7">
                  <c:v>CONSULTA</c:v>
                </c:pt>
                <c:pt idx="8">
                  <c:v>DENTISTA</c:v>
                </c:pt>
                <c:pt idx="9">
                  <c:v>DERMATOLOGISTA</c:v>
                </c:pt>
                <c:pt idx="10">
                  <c:v>ENDOCRINO</c:v>
                </c:pt>
                <c:pt idx="11">
                  <c:v>GINECOLOGISTA</c:v>
                </c:pt>
                <c:pt idx="12">
                  <c:v>INFECTOLOGISTA</c:v>
                </c:pt>
                <c:pt idx="13">
                  <c:v>NEFROLOGISTA</c:v>
                </c:pt>
                <c:pt idx="14">
                  <c:v>NEUROLOGISTA</c:v>
                </c:pt>
                <c:pt idx="15">
                  <c:v>OFTALMO</c:v>
                </c:pt>
                <c:pt idx="16">
                  <c:v>ONCOLOGIA</c:v>
                </c:pt>
                <c:pt idx="17">
                  <c:v>ORTOPEDISTA</c:v>
                </c:pt>
                <c:pt idx="18">
                  <c:v>ORTOPEDISTA PEDIATRA</c:v>
                </c:pt>
                <c:pt idx="19">
                  <c:v>OTORRINO</c:v>
                </c:pt>
                <c:pt idx="20">
                  <c:v>PEDIATRA </c:v>
                </c:pt>
                <c:pt idx="21">
                  <c:v>PNEUMOLOGISTA</c:v>
                </c:pt>
                <c:pt idx="22">
                  <c:v>PSIQUIATRA</c:v>
                </c:pt>
                <c:pt idx="23">
                  <c:v>RETORNO</c:v>
                </c:pt>
                <c:pt idx="24">
                  <c:v>REUMATOLOGISTA</c:v>
                </c:pt>
                <c:pt idx="25">
                  <c:v>TRANSFERENCIA DE PACIENTE</c:v>
                </c:pt>
                <c:pt idx="26">
                  <c:v>UROLOGISTA</c:v>
                </c:pt>
                <c:pt idx="27">
                  <c:v>TOTAL</c:v>
                </c:pt>
              </c:strCache>
            </c:strRef>
          </c:cat>
          <c:val>
            <c:numRef>
              <c:f>Planilha1!$B$2:$B$29</c:f>
              <c:numCache>
                <c:formatCode>General</c:formatCode>
                <c:ptCount val="28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20</c:v>
                </c:pt>
                <c:pt idx="8">
                  <c:v>11</c:v>
                </c:pt>
                <c:pt idx="9">
                  <c:v>14</c:v>
                </c:pt>
                <c:pt idx="10">
                  <c:v>1</c:v>
                </c:pt>
                <c:pt idx="11">
                  <c:v>9</c:v>
                </c:pt>
                <c:pt idx="12">
                  <c:v>2</c:v>
                </c:pt>
                <c:pt idx="13">
                  <c:v>2</c:v>
                </c:pt>
                <c:pt idx="14">
                  <c:v>19</c:v>
                </c:pt>
                <c:pt idx="15">
                  <c:v>20</c:v>
                </c:pt>
                <c:pt idx="16">
                  <c:v>2</c:v>
                </c:pt>
                <c:pt idx="17">
                  <c:v>31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2</c:v>
                </c:pt>
                <c:pt idx="22">
                  <c:v>11</c:v>
                </c:pt>
                <c:pt idx="23">
                  <c:v>17</c:v>
                </c:pt>
                <c:pt idx="24">
                  <c:v>7</c:v>
                </c:pt>
                <c:pt idx="25">
                  <c:v>2</c:v>
                </c:pt>
                <c:pt idx="26">
                  <c:v>3</c:v>
                </c:pt>
                <c:pt idx="27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964928"/>
        <c:axId val="283966464"/>
      </c:barChart>
      <c:catAx>
        <c:axId val="2839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966464"/>
        <c:crosses val="autoZero"/>
        <c:auto val="1"/>
        <c:lblAlgn val="ctr"/>
        <c:lblOffset val="100"/>
        <c:noMultiLvlLbl val="0"/>
      </c:catAx>
      <c:valAx>
        <c:axId val="28396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9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Exames/Mês Dezembro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Planilha1!$A$2:$A$23</c:f>
              <c:strCache>
                <c:ptCount val="22"/>
                <c:pt idx="0">
                  <c:v>CINTILOGRAFIA MIOCARDIO</c:v>
                </c:pt>
                <c:pt idx="1">
                  <c:v>DOPPLER</c:v>
                </c:pt>
                <c:pt idx="2">
                  <c:v>EDA</c:v>
                </c:pt>
                <c:pt idx="3">
                  <c:v>ECOCARDIOGRAMA</c:v>
                </c:pt>
                <c:pt idx="4">
                  <c:v>ELETROENCEFALOGRAMA</c:v>
                </c:pt>
                <c:pt idx="5">
                  <c:v>EXAMES</c:v>
                </c:pt>
                <c:pt idx="6">
                  <c:v>HEMODIALISE</c:v>
                </c:pt>
                <c:pt idx="7">
                  <c:v>HOLTER</c:v>
                </c:pt>
                <c:pt idx="8">
                  <c:v>LARINGOSCOPIA</c:v>
                </c:pt>
                <c:pt idx="9">
                  <c:v>LITROTRIPSIA</c:v>
                </c:pt>
                <c:pt idx="10">
                  <c:v>MAMOGRAFIA</c:v>
                </c:pt>
                <c:pt idx="11">
                  <c:v>QUIMIOTERAPIA</c:v>
                </c:pt>
                <c:pt idx="12">
                  <c:v>RAIO X</c:v>
                </c:pt>
                <c:pt idx="13">
                  <c:v>RESSONANCIA</c:v>
                </c:pt>
                <c:pt idx="14">
                  <c:v>TESTE ORELHINHA</c:v>
                </c:pt>
                <c:pt idx="15">
                  <c:v>TOMOGRAFIA</c:v>
                </c:pt>
                <c:pt idx="16">
                  <c:v>ULTRASSON</c:v>
                </c:pt>
                <c:pt idx="17">
                  <c:v>ULTRASSON MAMA</c:v>
                </c:pt>
                <c:pt idx="18">
                  <c:v>UROTOMOGRAFIA</c:v>
                </c:pt>
                <c:pt idx="19">
                  <c:v>USG OBSTETRA</c:v>
                </c:pt>
                <c:pt idx="20">
                  <c:v>USG VIAS URINARIAS</c:v>
                </c:pt>
                <c:pt idx="21">
                  <c:v>TOTAL</c:v>
                </c:pt>
              </c:strCache>
            </c:strRef>
          </c:cat>
          <c:val>
            <c:numRef>
              <c:f>Planilha1!$B$2:$B$23</c:f>
              <c:numCache>
                <c:formatCode>General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11</c:v>
                </c:pt>
                <c:pt idx="4">
                  <c:v>7</c:v>
                </c:pt>
                <c:pt idx="5">
                  <c:v>25</c:v>
                </c:pt>
                <c:pt idx="6">
                  <c:v>76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9</c:v>
                </c:pt>
                <c:pt idx="12">
                  <c:v>39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35</c:v>
                </c:pt>
                <c:pt idx="17">
                  <c:v>1</c:v>
                </c:pt>
                <c:pt idx="18">
                  <c:v>1</c:v>
                </c:pt>
                <c:pt idx="19">
                  <c:v>5</c:v>
                </c:pt>
                <c:pt idx="20">
                  <c:v>2</c:v>
                </c:pt>
                <c:pt idx="21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424448"/>
        <c:axId val="284889088"/>
      </c:barChart>
      <c:catAx>
        <c:axId val="2844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889088"/>
        <c:crosses val="autoZero"/>
        <c:auto val="1"/>
        <c:lblAlgn val="ctr"/>
        <c:lblOffset val="100"/>
        <c:noMultiLvlLbl val="0"/>
      </c:catAx>
      <c:valAx>
        <c:axId val="2848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4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Planilha1!$A$2:$A$19</c:f>
              <c:strCache>
                <c:ptCount val="18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AVALIAÇÃO ANTROPOMETRICA</c:v>
                </c:pt>
                <c:pt idx="4">
                  <c:v>COLETA EXAME CITO PATOLOGICO</c:v>
                </c:pt>
                <c:pt idx="5">
                  <c:v>ESCUTA INICIAL/ORIENTAÇÃO</c:v>
                </c:pt>
                <c:pt idx="6">
                  <c:v>HTG</c:v>
                </c:pt>
                <c:pt idx="7">
                  <c:v>INJEÇÃO</c:v>
                </c:pt>
                <c:pt idx="8">
                  <c:v>MEDICAÇÃO VIA ORAL</c:v>
                </c:pt>
                <c:pt idx="9">
                  <c:v>MEDIÇÃO DE ALTURA</c:v>
                </c:pt>
                <c:pt idx="10">
                  <c:v>MEDIÇÃO DE PESO</c:v>
                </c:pt>
                <c:pt idx="11">
                  <c:v>RETIRADA DE PONTOS</c:v>
                </c:pt>
                <c:pt idx="12">
                  <c:v>TESTE RAPIDO HBV</c:v>
                </c:pt>
                <c:pt idx="13">
                  <c:v>TESTE RAPIDO HEPATITE C</c:v>
                </c:pt>
                <c:pt idx="14">
                  <c:v>TESTE RAPIDO HIV</c:v>
                </c:pt>
                <c:pt idx="15">
                  <c:v>TESTE RAPIDO SIFILIS</c:v>
                </c:pt>
                <c:pt idx="16">
                  <c:v>TRATAMENTO EM REABILITAÇÃO</c:v>
                </c:pt>
                <c:pt idx="17">
                  <c:v>TOTAL</c:v>
                </c:pt>
              </c:strCache>
            </c:strRef>
          </c:cat>
          <c:val>
            <c:numRef>
              <c:f>Planilha1!$B$2:$B$19</c:f>
              <c:numCache>
                <c:formatCode>General</c:formatCode>
                <c:ptCount val="18"/>
                <c:pt idx="0">
                  <c:v>11</c:v>
                </c:pt>
                <c:pt idx="1">
                  <c:v>236</c:v>
                </c:pt>
                <c:pt idx="2">
                  <c:v>251</c:v>
                </c:pt>
                <c:pt idx="3">
                  <c:v>212</c:v>
                </c:pt>
                <c:pt idx="4">
                  <c:v>5</c:v>
                </c:pt>
                <c:pt idx="5">
                  <c:v>263</c:v>
                </c:pt>
                <c:pt idx="6">
                  <c:v>52</c:v>
                </c:pt>
                <c:pt idx="7">
                  <c:v>55</c:v>
                </c:pt>
                <c:pt idx="8">
                  <c:v>7</c:v>
                </c:pt>
                <c:pt idx="9">
                  <c:v>1</c:v>
                </c:pt>
                <c:pt idx="10">
                  <c:v>22</c:v>
                </c:pt>
                <c:pt idx="11">
                  <c:v>1</c:v>
                </c:pt>
                <c:pt idx="12">
                  <c:v>16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49</c:v>
                </c:pt>
                <c:pt idx="17">
                  <c:v>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742784"/>
        <c:axId val="284744320"/>
      </c:barChart>
      <c:catAx>
        <c:axId val="2847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744320"/>
        <c:crosses val="autoZero"/>
        <c:auto val="1"/>
        <c:lblAlgn val="ctr"/>
        <c:lblOffset val="100"/>
        <c:noMultiLvlLbl val="0"/>
      </c:catAx>
      <c:valAx>
        <c:axId val="2847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7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DENTISTA</c:v>
                </c:pt>
                <c:pt idx="1">
                  <c:v>FONOAUDILOGO</c:v>
                </c:pt>
                <c:pt idx="2">
                  <c:v>PSICOLOGO</c:v>
                </c:pt>
                <c:pt idx="3">
                  <c:v>FISIOTERAPIA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47</c:v>
                </c:pt>
                <c:pt idx="3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304704"/>
        <c:axId val="285306240"/>
      </c:barChart>
      <c:catAx>
        <c:axId val="2853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306240"/>
        <c:crosses val="autoZero"/>
        <c:auto val="1"/>
        <c:lblAlgn val="ctr"/>
        <c:lblOffset val="100"/>
        <c:noMultiLvlLbl val="0"/>
      </c:catAx>
      <c:valAx>
        <c:axId val="2853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3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Encaminhamentos para Realização de Exames/Mês Setembro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Planilha1!$A$2:$A$23</c:f>
              <c:strCache>
                <c:ptCount val="22"/>
                <c:pt idx="0">
                  <c:v>AUDIOMETRIA</c:v>
                </c:pt>
                <c:pt idx="1">
                  <c:v>CATETERISMO</c:v>
                </c:pt>
                <c:pt idx="2">
                  <c:v>COLOCONSCOPIA</c:v>
                </c:pt>
                <c:pt idx="3">
                  <c:v>ECOCARDIOGRAMA</c:v>
                </c:pt>
                <c:pt idx="4">
                  <c:v>ELETROENCEFALOGRAMA</c:v>
                </c:pt>
                <c:pt idx="5">
                  <c:v>ELETRONEUROGRAFIA</c:v>
                </c:pt>
                <c:pt idx="6">
                  <c:v>ENDOSCOPIA</c:v>
                </c:pt>
                <c:pt idx="7">
                  <c:v>EXAMES</c:v>
                </c:pt>
                <c:pt idx="8">
                  <c:v>FLUXOMETRIA/CINTILOGRAFIA</c:v>
                </c:pt>
                <c:pt idx="9">
                  <c:v>HEMODIALISE</c:v>
                </c:pt>
                <c:pt idx="10">
                  <c:v>MAMOGRAFIA</c:v>
                </c:pt>
                <c:pt idx="11">
                  <c:v>QUIMIOTERAPIA</c:v>
                </c:pt>
                <c:pt idx="12">
                  <c:v>RAIO X</c:v>
                </c:pt>
                <c:pt idx="13">
                  <c:v>RESSONANCIA</c:v>
                </c:pt>
                <c:pt idx="14">
                  <c:v>TOMOGRAFIA</c:v>
                </c:pt>
                <c:pt idx="15">
                  <c:v>ULTRASSON</c:v>
                </c:pt>
                <c:pt idx="16">
                  <c:v>ULTRASSON MAMA</c:v>
                </c:pt>
                <c:pt idx="17">
                  <c:v>UROTOMO</c:v>
                </c:pt>
                <c:pt idx="18">
                  <c:v>USG OBSTETRA</c:v>
                </c:pt>
                <c:pt idx="19">
                  <c:v>USG MORFOLOGICA</c:v>
                </c:pt>
                <c:pt idx="20">
                  <c:v>USG VIAS URINARIAS</c:v>
                </c:pt>
                <c:pt idx="21">
                  <c:v>TOTAL</c:v>
                </c:pt>
              </c:strCache>
            </c:strRef>
          </c:cat>
          <c:val>
            <c:numRef>
              <c:f>Planilha1!$B$2:$B$23</c:f>
              <c:numCache>
                <c:formatCode>General</c:formatCode>
                <c:ptCount val="22"/>
                <c:pt idx="0">
                  <c:v>5</c:v>
                </c:pt>
                <c:pt idx="1">
                  <c:v>2</c:v>
                </c:pt>
                <c:pt idx="2">
                  <c:v>8</c:v>
                </c:pt>
                <c:pt idx="3">
                  <c:v>12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25</c:v>
                </c:pt>
                <c:pt idx="8">
                  <c:v>2</c:v>
                </c:pt>
                <c:pt idx="9">
                  <c:v>72</c:v>
                </c:pt>
                <c:pt idx="10">
                  <c:v>12</c:v>
                </c:pt>
                <c:pt idx="11">
                  <c:v>3</c:v>
                </c:pt>
                <c:pt idx="12">
                  <c:v>15</c:v>
                </c:pt>
                <c:pt idx="13">
                  <c:v>3</c:v>
                </c:pt>
                <c:pt idx="14">
                  <c:v>8</c:v>
                </c:pt>
                <c:pt idx="15">
                  <c:v>35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  <c:pt idx="19">
                  <c:v>5</c:v>
                </c:pt>
                <c:pt idx="20">
                  <c:v>7</c:v>
                </c:pt>
                <c:pt idx="21">
                  <c:v>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Planilha1!$A$2:$A$23</c:f>
              <c:strCache>
                <c:ptCount val="22"/>
                <c:pt idx="0">
                  <c:v>AUDIOMETRIA</c:v>
                </c:pt>
                <c:pt idx="1">
                  <c:v>CATETERISMO</c:v>
                </c:pt>
                <c:pt idx="2">
                  <c:v>COLOCONSCOPIA</c:v>
                </c:pt>
                <c:pt idx="3">
                  <c:v>ECOCARDIOGRAMA</c:v>
                </c:pt>
                <c:pt idx="4">
                  <c:v>ELETROENCEFALOGRAMA</c:v>
                </c:pt>
                <c:pt idx="5">
                  <c:v>ELETRONEUROGRAFIA</c:v>
                </c:pt>
                <c:pt idx="6">
                  <c:v>ENDOSCOPIA</c:v>
                </c:pt>
                <c:pt idx="7">
                  <c:v>EXAMES</c:v>
                </c:pt>
                <c:pt idx="8">
                  <c:v>FLUXOMETRIA/CINTILOGRAFIA</c:v>
                </c:pt>
                <c:pt idx="9">
                  <c:v>HEMODIALISE</c:v>
                </c:pt>
                <c:pt idx="10">
                  <c:v>MAMOGRAFIA</c:v>
                </c:pt>
                <c:pt idx="11">
                  <c:v>QUIMIOTERAPIA</c:v>
                </c:pt>
                <c:pt idx="12">
                  <c:v>RAIO X</c:v>
                </c:pt>
                <c:pt idx="13">
                  <c:v>RESSONANCIA</c:v>
                </c:pt>
                <c:pt idx="14">
                  <c:v>TOMOGRAFIA</c:v>
                </c:pt>
                <c:pt idx="15">
                  <c:v>ULTRASSON</c:v>
                </c:pt>
                <c:pt idx="16">
                  <c:v>ULTRASSON MAMA</c:v>
                </c:pt>
                <c:pt idx="17">
                  <c:v>UROTOMO</c:v>
                </c:pt>
                <c:pt idx="18">
                  <c:v>USG OBSTETRA</c:v>
                </c:pt>
                <c:pt idx="19">
                  <c:v>USG MORFOLOGICA</c:v>
                </c:pt>
                <c:pt idx="20">
                  <c:v>USG VIAS URINARIAS</c:v>
                </c:pt>
                <c:pt idx="21">
                  <c:v>TOTAL</c:v>
                </c:pt>
              </c:strCache>
            </c:strRef>
          </c:cat>
          <c:val>
            <c:numRef>
              <c:f>Planilha1!$C$2:$C$23</c:f>
              <c:numCache>
                <c:formatCode>General</c:formatCode>
                <c:ptCount val="2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Planilha1!$A$2:$A$23</c:f>
              <c:strCache>
                <c:ptCount val="22"/>
                <c:pt idx="0">
                  <c:v>AUDIOMETRIA</c:v>
                </c:pt>
                <c:pt idx="1">
                  <c:v>CATETERISMO</c:v>
                </c:pt>
                <c:pt idx="2">
                  <c:v>COLOCONSCOPIA</c:v>
                </c:pt>
                <c:pt idx="3">
                  <c:v>ECOCARDIOGRAMA</c:v>
                </c:pt>
                <c:pt idx="4">
                  <c:v>ELETROENCEFALOGRAMA</c:v>
                </c:pt>
                <c:pt idx="5">
                  <c:v>ELETRONEUROGRAFIA</c:v>
                </c:pt>
                <c:pt idx="6">
                  <c:v>ENDOSCOPIA</c:v>
                </c:pt>
                <c:pt idx="7">
                  <c:v>EXAMES</c:v>
                </c:pt>
                <c:pt idx="8">
                  <c:v>FLUXOMETRIA/CINTILOGRAFIA</c:v>
                </c:pt>
                <c:pt idx="9">
                  <c:v>HEMODIALISE</c:v>
                </c:pt>
                <c:pt idx="10">
                  <c:v>MAMOGRAFIA</c:v>
                </c:pt>
                <c:pt idx="11">
                  <c:v>QUIMIOTERAPIA</c:v>
                </c:pt>
                <c:pt idx="12">
                  <c:v>RAIO X</c:v>
                </c:pt>
                <c:pt idx="13">
                  <c:v>RESSONANCIA</c:v>
                </c:pt>
                <c:pt idx="14">
                  <c:v>TOMOGRAFIA</c:v>
                </c:pt>
                <c:pt idx="15">
                  <c:v>ULTRASSON</c:v>
                </c:pt>
                <c:pt idx="16">
                  <c:v>ULTRASSON MAMA</c:v>
                </c:pt>
                <c:pt idx="17">
                  <c:v>UROTOMO</c:v>
                </c:pt>
                <c:pt idx="18">
                  <c:v>USG OBSTETRA</c:v>
                </c:pt>
                <c:pt idx="19">
                  <c:v>USG MORFOLOGICA</c:v>
                </c:pt>
                <c:pt idx="20">
                  <c:v>USG VIAS URINARIAS</c:v>
                </c:pt>
                <c:pt idx="21">
                  <c:v>TOTAL</c:v>
                </c:pt>
              </c:strCache>
            </c:strRef>
          </c:cat>
          <c:val>
            <c:numRef>
              <c:f>Planilha1!$D$2:$D$23</c:f>
              <c:numCache>
                <c:formatCode>General</c:formatCode>
                <c:ptCount val="2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73056"/>
        <c:axId val="280574592"/>
      </c:barChart>
      <c:catAx>
        <c:axId val="2805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574592"/>
        <c:crosses val="autoZero"/>
        <c:auto val="1"/>
        <c:lblAlgn val="ctr"/>
        <c:lblOffset val="100"/>
        <c:noMultiLvlLbl val="0"/>
      </c:catAx>
      <c:valAx>
        <c:axId val="2805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57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1473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061504"/>
        <c:axId val="285063424"/>
      </c:barChart>
      <c:catAx>
        <c:axId val="2850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063424"/>
        <c:crosses val="autoZero"/>
        <c:auto val="1"/>
        <c:lblAlgn val="ctr"/>
        <c:lblOffset val="100"/>
        <c:noMultiLvlLbl val="0"/>
      </c:catAx>
      <c:valAx>
        <c:axId val="2850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0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PUERICULTURA</c:v>
                </c:pt>
                <c:pt idx="1">
                  <c:v>CONSULTA PRÉ-NATAL</c:v>
                </c:pt>
                <c:pt idx="2">
                  <c:v>PACIENTES EM OBSERVAÇÃO</c:v>
                </c:pt>
                <c:pt idx="3">
                  <c:v>ATENDIMENTO DE URGENCIA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45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097344"/>
        <c:axId val="285107328"/>
      </c:barChart>
      <c:catAx>
        <c:axId val="2850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07328"/>
        <c:crosses val="autoZero"/>
        <c:auto val="1"/>
        <c:lblAlgn val="ctr"/>
        <c:lblOffset val="100"/>
        <c:noMultiLvlLbl val="0"/>
      </c:catAx>
      <c:valAx>
        <c:axId val="28510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0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VISITAS DOMICILIARES ACS</c:v>
                </c:pt>
                <c:pt idx="1">
                  <c:v>CONSULTAS MÉDICAS</c:v>
                </c:pt>
                <c:pt idx="2">
                  <c:v>CONSULTAS ENFERMAGEM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2160</c:v>
                </c:pt>
                <c:pt idx="1">
                  <c:v>308</c:v>
                </c:pt>
                <c:pt idx="2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285184"/>
        <c:axId val="282401792"/>
      </c:barChart>
      <c:catAx>
        <c:axId val="2822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401792"/>
        <c:crosses val="autoZero"/>
        <c:auto val="1"/>
        <c:lblAlgn val="ctr"/>
        <c:lblOffset val="100"/>
        <c:noMultiLvlLbl val="0"/>
      </c:catAx>
      <c:valAx>
        <c:axId val="2824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2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AFERIÇÃO DE PRESSÃO</c:v>
                </c:pt>
                <c:pt idx="1">
                  <c:v>AFERIÇÃO DE TEMPERATURA</c:v>
                </c:pt>
                <c:pt idx="2">
                  <c:v>AVALIAÇÃO ANTROPOMÉTRICA</c:v>
                </c:pt>
                <c:pt idx="3">
                  <c:v>CURATIVO SIMPLES</c:v>
                </c:pt>
                <c:pt idx="4">
                  <c:v>ESCUTA INICIAL/ORIENTAÇÃO</c:v>
                </c:pt>
                <c:pt idx="5">
                  <c:v>HTG</c:v>
                </c:pt>
                <c:pt idx="6">
                  <c:v>INALAÇÃO</c:v>
                </c:pt>
                <c:pt idx="7">
                  <c:v>INJEÇAO</c:v>
                </c:pt>
                <c:pt idx="8">
                  <c:v>MEDIÇÃO DE ALTURA</c:v>
                </c:pt>
                <c:pt idx="9">
                  <c:v>MEDICAÇÃO VIA ORAL</c:v>
                </c:pt>
                <c:pt idx="10">
                  <c:v>MEDIÇÃO DE PESO</c:v>
                </c:pt>
                <c:pt idx="11">
                  <c:v>TERAPIA REIDRATAÇÃO PARENTERAL</c:v>
                </c:pt>
                <c:pt idx="12">
                  <c:v>TÓPICO</c:v>
                </c:pt>
                <c:pt idx="13">
                  <c:v>TOTAL</c:v>
                </c:pt>
              </c:strCache>
            </c:strRef>
          </c:cat>
          <c:val>
            <c:numRef>
              <c:f>Planilha1!$B$2:$B$15</c:f>
              <c:numCache>
                <c:formatCode>General</c:formatCode>
                <c:ptCount val="14"/>
                <c:pt idx="0">
                  <c:v>29</c:v>
                </c:pt>
                <c:pt idx="1">
                  <c:v>2</c:v>
                </c:pt>
                <c:pt idx="2">
                  <c:v>6</c:v>
                </c:pt>
                <c:pt idx="3">
                  <c:v>18</c:v>
                </c:pt>
                <c:pt idx="4">
                  <c:v>15</c:v>
                </c:pt>
                <c:pt idx="5">
                  <c:v>4</c:v>
                </c:pt>
                <c:pt idx="6">
                  <c:v>1</c:v>
                </c:pt>
                <c:pt idx="7">
                  <c:v>11</c:v>
                </c:pt>
                <c:pt idx="8">
                  <c:v>5</c:v>
                </c:pt>
                <c:pt idx="9">
                  <c:v>34</c:v>
                </c:pt>
                <c:pt idx="10">
                  <c:v>1</c:v>
                </c:pt>
                <c:pt idx="11">
                  <c:v>6</c:v>
                </c:pt>
                <c:pt idx="12">
                  <c:v>5</c:v>
                </c:pt>
                <c:pt idx="13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816896"/>
        <c:axId val="282831488"/>
      </c:barChart>
      <c:catAx>
        <c:axId val="28281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831488"/>
        <c:crosses val="autoZero"/>
        <c:auto val="1"/>
        <c:lblAlgn val="ctr"/>
        <c:lblOffset val="100"/>
        <c:noMultiLvlLbl val="0"/>
      </c:catAx>
      <c:valAx>
        <c:axId val="28283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8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VISITA DOMICILIAR NIVEL MEDIO</c:v>
                </c:pt>
                <c:pt idx="1">
                  <c:v>CONSULTA MÉDICA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28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803648"/>
        <c:axId val="283805184"/>
      </c:barChart>
      <c:catAx>
        <c:axId val="2838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05184"/>
        <c:crosses val="autoZero"/>
        <c:auto val="1"/>
        <c:lblAlgn val="ctr"/>
        <c:lblOffset val="100"/>
        <c:noMultiLvlLbl val="0"/>
      </c:catAx>
      <c:valAx>
        <c:axId val="2838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AFERIÇÃO DE PRESSÃO</c:v>
                </c:pt>
                <c:pt idx="1">
                  <c:v>AFERIÇÃO DE TEMPERATURA</c:v>
                </c:pt>
                <c:pt idx="2">
                  <c:v>AVALIAÇÃO ANTROPOMÉTRICA</c:v>
                </c:pt>
                <c:pt idx="3">
                  <c:v>COLETA EXAME LABORATORIAL</c:v>
                </c:pt>
                <c:pt idx="4">
                  <c:v>CURATIVO SIMPLES</c:v>
                </c:pt>
                <c:pt idx="5">
                  <c:v>ESCUTA INICIAL/ORIENTAÇÃO</c:v>
                </c:pt>
                <c:pt idx="6">
                  <c:v>HTG</c:v>
                </c:pt>
                <c:pt idx="7">
                  <c:v>INALAÇÃO</c:v>
                </c:pt>
                <c:pt idx="8">
                  <c:v>INJEÇAO</c:v>
                </c:pt>
                <c:pt idx="9">
                  <c:v>MEDIÇÃO DE ALTURA</c:v>
                </c:pt>
                <c:pt idx="10">
                  <c:v>MEDICAÇÃO VIA ORAL</c:v>
                </c:pt>
                <c:pt idx="11">
                  <c:v>MEDIÇÃO DE PESO</c:v>
                </c:pt>
                <c:pt idx="12">
                  <c:v>RETIRADA PONTOS DE CIRURGIA</c:v>
                </c:pt>
                <c:pt idx="13">
                  <c:v>TÓPICO</c:v>
                </c:pt>
                <c:pt idx="14">
                  <c:v>TOTAL</c:v>
                </c:pt>
              </c:strCache>
            </c:str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46</c:v>
                </c:pt>
                <c:pt idx="1">
                  <c:v>43</c:v>
                </c:pt>
                <c:pt idx="2">
                  <c:v>37</c:v>
                </c:pt>
                <c:pt idx="3">
                  <c:v>11</c:v>
                </c:pt>
                <c:pt idx="4">
                  <c:v>13</c:v>
                </c:pt>
                <c:pt idx="5">
                  <c:v>46</c:v>
                </c:pt>
                <c:pt idx="6">
                  <c:v>6</c:v>
                </c:pt>
                <c:pt idx="7">
                  <c:v>1</c:v>
                </c:pt>
                <c:pt idx="8">
                  <c:v>12</c:v>
                </c:pt>
                <c:pt idx="9">
                  <c:v>10</c:v>
                </c:pt>
                <c:pt idx="10">
                  <c:v>34</c:v>
                </c:pt>
                <c:pt idx="11">
                  <c:v>15</c:v>
                </c:pt>
                <c:pt idx="12">
                  <c:v>3</c:v>
                </c:pt>
                <c:pt idx="13">
                  <c:v>5</c:v>
                </c:pt>
                <c:pt idx="14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628672"/>
        <c:axId val="287732864"/>
      </c:barChart>
      <c:catAx>
        <c:axId val="2876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7732864"/>
        <c:crosses val="autoZero"/>
        <c:auto val="1"/>
        <c:lblAlgn val="ctr"/>
        <c:lblOffset val="100"/>
        <c:noMultiLvlLbl val="0"/>
      </c:catAx>
      <c:valAx>
        <c:axId val="2877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VISITA DOMICILIAR NIVEL MEDIO</c:v>
                </c:pt>
                <c:pt idx="1">
                  <c:v>CONSULTA MÉDICA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767104"/>
        <c:axId val="342768640"/>
      </c:barChart>
      <c:catAx>
        <c:axId val="3427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768640"/>
        <c:crosses val="autoZero"/>
        <c:auto val="1"/>
        <c:lblAlgn val="ctr"/>
        <c:lblOffset val="100"/>
        <c:noMultiLvlLbl val="0"/>
      </c:catAx>
      <c:valAx>
        <c:axId val="3427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76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AFERIÇÃO DE PRESSÃO</c:v>
                </c:pt>
                <c:pt idx="1">
                  <c:v>AFERIÇÃO DE TEMPERATURA</c:v>
                </c:pt>
                <c:pt idx="2">
                  <c:v>AVALIAÇÃO ANTROPOMÉTRICA</c:v>
                </c:pt>
                <c:pt idx="3">
                  <c:v>COLETA EXAME LABORATORIAL</c:v>
                </c:pt>
                <c:pt idx="4">
                  <c:v>CURATIVO SIMPLES</c:v>
                </c:pt>
                <c:pt idx="5">
                  <c:v>ESCUTA INICIAL/ORIENTAÇÃO</c:v>
                </c:pt>
                <c:pt idx="6">
                  <c:v>HTG</c:v>
                </c:pt>
                <c:pt idx="7">
                  <c:v>INALAÇÃO</c:v>
                </c:pt>
                <c:pt idx="8">
                  <c:v>INJEÇAO</c:v>
                </c:pt>
                <c:pt idx="9">
                  <c:v>MEDIÇÃO DE ALTURA</c:v>
                </c:pt>
                <c:pt idx="10">
                  <c:v>MEDICAÇÃO VIA ORAL</c:v>
                </c:pt>
                <c:pt idx="11">
                  <c:v>MEDIÇÃO DE PESO</c:v>
                </c:pt>
                <c:pt idx="12">
                  <c:v>RETIRADA PONTOS DE CIRURGIA</c:v>
                </c:pt>
                <c:pt idx="13">
                  <c:v>TÓPICO</c:v>
                </c:pt>
                <c:pt idx="14">
                  <c:v>TOTAL</c:v>
                </c:pt>
              </c:strCache>
            </c:str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47</c:v>
                </c:pt>
                <c:pt idx="1">
                  <c:v>10</c:v>
                </c:pt>
                <c:pt idx="2">
                  <c:v>33</c:v>
                </c:pt>
                <c:pt idx="3">
                  <c:v>12</c:v>
                </c:pt>
                <c:pt idx="4">
                  <c:v>1</c:v>
                </c:pt>
                <c:pt idx="5">
                  <c:v>23</c:v>
                </c:pt>
                <c:pt idx="6">
                  <c:v>8</c:v>
                </c:pt>
                <c:pt idx="7">
                  <c:v>1</c:v>
                </c:pt>
                <c:pt idx="8">
                  <c:v>14</c:v>
                </c:pt>
                <c:pt idx="9">
                  <c:v>15</c:v>
                </c:pt>
                <c:pt idx="10">
                  <c:v>38</c:v>
                </c:pt>
                <c:pt idx="11">
                  <c:v>15</c:v>
                </c:pt>
                <c:pt idx="12">
                  <c:v>1</c:v>
                </c:pt>
                <c:pt idx="13">
                  <c:v>1</c:v>
                </c:pt>
                <c:pt idx="1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874368"/>
        <c:axId val="342876160"/>
      </c:barChart>
      <c:catAx>
        <c:axId val="3428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876160"/>
        <c:crosses val="autoZero"/>
        <c:auto val="1"/>
        <c:lblAlgn val="ctr"/>
        <c:lblOffset val="100"/>
        <c:noMultiLvlLbl val="0"/>
      </c:catAx>
      <c:valAx>
        <c:axId val="3428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87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VISITA DOMICILIAR NIVEL MEDIO</c:v>
                </c:pt>
                <c:pt idx="1">
                  <c:v>CONSULTA MÉDICA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981312"/>
        <c:axId val="283998080"/>
      </c:barChart>
      <c:catAx>
        <c:axId val="2839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998080"/>
        <c:crosses val="autoZero"/>
        <c:auto val="1"/>
        <c:lblAlgn val="ctr"/>
        <c:lblOffset val="100"/>
        <c:noMultiLvlLbl val="0"/>
      </c:catAx>
      <c:valAx>
        <c:axId val="28399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98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AFERIÇÃO DE PRESSÃO</c:v>
                </c:pt>
                <c:pt idx="1">
                  <c:v>AFERIÇÃO DE TEMPERATURA</c:v>
                </c:pt>
                <c:pt idx="2">
                  <c:v>AVALIAÇÃO ANTROPOMÉTRICA</c:v>
                </c:pt>
                <c:pt idx="3">
                  <c:v>CURATIVO SIMPLES</c:v>
                </c:pt>
                <c:pt idx="4">
                  <c:v>ESCUTA INICIAL/ORIENTAÇÃO</c:v>
                </c:pt>
                <c:pt idx="5">
                  <c:v>HTG</c:v>
                </c:pt>
                <c:pt idx="6">
                  <c:v>INALAÇÃO</c:v>
                </c:pt>
                <c:pt idx="7">
                  <c:v>INJEÇAO</c:v>
                </c:pt>
                <c:pt idx="8">
                  <c:v>MEDIÇÃO DE ALTURA</c:v>
                </c:pt>
                <c:pt idx="9">
                  <c:v>MEDICAÇÃO VIA ORAL</c:v>
                </c:pt>
                <c:pt idx="10">
                  <c:v>MEDIÇÃO DE PESO</c:v>
                </c:pt>
                <c:pt idx="11">
                  <c:v>TÓPICO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General</c:formatCode>
                <c:ptCount val="13"/>
                <c:pt idx="0">
                  <c:v>28</c:v>
                </c:pt>
                <c:pt idx="1">
                  <c:v>6</c:v>
                </c:pt>
                <c:pt idx="2">
                  <c:v>16</c:v>
                </c:pt>
                <c:pt idx="3">
                  <c:v>2</c:v>
                </c:pt>
                <c:pt idx="4">
                  <c:v>24</c:v>
                </c:pt>
                <c:pt idx="5">
                  <c:v>12</c:v>
                </c:pt>
                <c:pt idx="6">
                  <c:v>1</c:v>
                </c:pt>
                <c:pt idx="7">
                  <c:v>4</c:v>
                </c:pt>
                <c:pt idx="8">
                  <c:v>10</c:v>
                </c:pt>
                <c:pt idx="9">
                  <c:v>24</c:v>
                </c:pt>
                <c:pt idx="10">
                  <c:v>11</c:v>
                </c:pt>
                <c:pt idx="11">
                  <c:v>2</c:v>
                </c:pt>
                <c:pt idx="12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124288"/>
        <c:axId val="284125824"/>
      </c:barChart>
      <c:catAx>
        <c:axId val="2841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125824"/>
        <c:crosses val="autoZero"/>
        <c:auto val="1"/>
        <c:lblAlgn val="ctr"/>
        <c:lblOffset val="100"/>
        <c:noMultiLvlLbl val="0"/>
      </c:catAx>
      <c:valAx>
        <c:axId val="2841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1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Ambulatório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ADMINISTRAÇÃO VITAMINA A</c:v>
                </c:pt>
                <c:pt idx="1">
                  <c:v>AFERIÇÃO DE PRESSÃO</c:v>
                </c:pt>
                <c:pt idx="2">
                  <c:v>AFERIÇÃO DE TEMPERATURA</c:v>
                </c:pt>
                <c:pt idx="3">
                  <c:v>AVALIAÇÃO ANTROPOMETRICA</c:v>
                </c:pt>
                <c:pt idx="4">
                  <c:v>ESCUTA INICIAL/ORIENTAÇÃO</c:v>
                </c:pt>
                <c:pt idx="5">
                  <c:v>HTG</c:v>
                </c:pt>
                <c:pt idx="6">
                  <c:v>INJEÇÃO</c:v>
                </c:pt>
                <c:pt idx="7">
                  <c:v>MEDICAÇÃO VIA ORAL</c:v>
                </c:pt>
                <c:pt idx="8">
                  <c:v>MEDIÇÃO DE ALTURA</c:v>
                </c:pt>
                <c:pt idx="9">
                  <c:v>MEDIÇÃO DE PESO</c:v>
                </c:pt>
                <c:pt idx="10">
                  <c:v>TESTE RAPIDO HIV</c:v>
                </c:pt>
                <c:pt idx="11">
                  <c:v>TESTE RAPIDO SIFILIS</c:v>
                </c:pt>
                <c:pt idx="12">
                  <c:v>TRATAMENTO EM REABILITAÇÃO</c:v>
                </c:pt>
                <c:pt idx="13">
                  <c:v>TOTAL</c:v>
                </c:pt>
              </c:strCache>
            </c:strRef>
          </c:cat>
          <c:val>
            <c:numRef>
              <c:f>Planilha1!$B$2:$B$15</c:f>
              <c:numCache>
                <c:formatCode>General</c:formatCode>
                <c:ptCount val="14"/>
                <c:pt idx="0">
                  <c:v>12</c:v>
                </c:pt>
                <c:pt idx="1">
                  <c:v>633</c:v>
                </c:pt>
                <c:pt idx="2">
                  <c:v>483</c:v>
                </c:pt>
                <c:pt idx="3">
                  <c:v>394</c:v>
                </c:pt>
                <c:pt idx="4">
                  <c:v>668</c:v>
                </c:pt>
                <c:pt idx="5">
                  <c:v>225</c:v>
                </c:pt>
                <c:pt idx="6">
                  <c:v>125</c:v>
                </c:pt>
                <c:pt idx="7">
                  <c:v>95</c:v>
                </c:pt>
                <c:pt idx="8">
                  <c:v>455</c:v>
                </c:pt>
                <c:pt idx="9">
                  <c:v>473</c:v>
                </c:pt>
                <c:pt idx="10">
                  <c:v>9</c:v>
                </c:pt>
                <c:pt idx="11">
                  <c:v>9</c:v>
                </c:pt>
                <c:pt idx="12">
                  <c:v>102</c:v>
                </c:pt>
                <c:pt idx="13">
                  <c:v>3683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632320"/>
        <c:axId val="280638208"/>
      </c:barChart>
      <c:catAx>
        <c:axId val="28063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638208"/>
        <c:crosses val="autoZero"/>
        <c:auto val="1"/>
        <c:lblAlgn val="ctr"/>
        <c:lblOffset val="100"/>
        <c:noMultiLvlLbl val="0"/>
      </c:catAx>
      <c:valAx>
        <c:axId val="28063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63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VISITA DOMICILIAR NIVEL MEDIO</c:v>
                </c:pt>
                <c:pt idx="1">
                  <c:v>CONSULTA MÉDICA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10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281856"/>
        <c:axId val="284354048"/>
      </c:barChart>
      <c:catAx>
        <c:axId val="2842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354048"/>
        <c:crosses val="autoZero"/>
        <c:auto val="1"/>
        <c:lblAlgn val="ctr"/>
        <c:lblOffset val="100"/>
        <c:noMultiLvlLbl val="0"/>
      </c:catAx>
      <c:valAx>
        <c:axId val="2843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2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DENTISTA</c:v>
                </c:pt>
                <c:pt idx="1">
                  <c:v>FONOAUDILOGO</c:v>
                </c:pt>
                <c:pt idx="2">
                  <c:v>PSICOLOGO</c:v>
                </c:pt>
                <c:pt idx="3">
                  <c:v>FISIOTERAPIA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56</c:v>
                </c:pt>
                <c:pt idx="1">
                  <c:v>85</c:v>
                </c:pt>
                <c:pt idx="2">
                  <c:v>56</c:v>
                </c:pt>
                <c:pt idx="3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187840"/>
        <c:axId val="281189376"/>
      </c:barChart>
      <c:catAx>
        <c:axId val="2811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89376"/>
        <c:crosses val="autoZero"/>
        <c:auto val="1"/>
        <c:lblAlgn val="ctr"/>
        <c:lblOffset val="100"/>
        <c:noMultiLvlLbl val="0"/>
      </c:catAx>
      <c:valAx>
        <c:axId val="2811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1623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FARMACIA </c:v>
                </c:pt>
                <c:pt idx="1">
                  <c:v>ELETROCARDIOGRAMA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124224"/>
        <c:axId val="281134208"/>
      </c:barChart>
      <c:catAx>
        <c:axId val="28112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34208"/>
        <c:crosses val="autoZero"/>
        <c:auto val="1"/>
        <c:lblAlgn val="ctr"/>
        <c:lblOffset val="100"/>
        <c:noMultiLvlLbl val="0"/>
      </c:catAx>
      <c:valAx>
        <c:axId val="28113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2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PUERICULTURA</c:v>
                </c:pt>
                <c:pt idx="1">
                  <c:v>CONSULTA PRÉ-NATAL</c:v>
                </c:pt>
                <c:pt idx="2">
                  <c:v>PACIENTES EM OBSERVAÇÃO</c:v>
                </c:pt>
                <c:pt idx="3">
                  <c:v>EMERGENCIA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45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888832"/>
        <c:axId val="280890368"/>
      </c:barChart>
      <c:catAx>
        <c:axId val="2808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890368"/>
        <c:crosses val="autoZero"/>
        <c:auto val="1"/>
        <c:lblAlgn val="ctr"/>
        <c:lblOffset val="100"/>
        <c:noMultiLvlLbl val="0"/>
      </c:catAx>
      <c:valAx>
        <c:axId val="28089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8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VISITAS DOMICILIARES ACS</c:v>
                </c:pt>
                <c:pt idx="1">
                  <c:v>CONSULTAS MÉDICAS</c:v>
                </c:pt>
                <c:pt idx="2">
                  <c:v>CONSULTAS ENFERMAGEM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2215</c:v>
                </c:pt>
                <c:pt idx="1">
                  <c:v>471</c:v>
                </c:pt>
                <c:pt idx="2">
                  <c:v>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964480"/>
        <c:axId val="280982656"/>
      </c:barChart>
      <c:catAx>
        <c:axId val="2809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982656"/>
        <c:crosses val="autoZero"/>
        <c:auto val="1"/>
        <c:lblAlgn val="ctr"/>
        <c:lblOffset val="100"/>
        <c:noMultiLvlLbl val="0"/>
      </c:catAx>
      <c:valAx>
        <c:axId val="28098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96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Viagem para Encaminhamentos a Especialista e Exames/Mês Outubro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SARANDI</c:v>
                </c:pt>
                <c:pt idx="13">
                  <c:v>TOTAL</c:v>
                </c:pt>
              </c:strCache>
            </c:strRef>
          </c:cat>
          <c:val>
            <c:numRef>
              <c:f>Planilha1!$B$2:$B$15</c:f>
              <c:numCache>
                <c:formatCode>General</c:formatCode>
                <c:ptCount val="14"/>
                <c:pt idx="0">
                  <c:v>4</c:v>
                </c:pt>
                <c:pt idx="1">
                  <c:v>14</c:v>
                </c:pt>
                <c:pt idx="2">
                  <c:v>21</c:v>
                </c:pt>
                <c:pt idx="3">
                  <c:v>4</c:v>
                </c:pt>
                <c:pt idx="4">
                  <c:v>10</c:v>
                </c:pt>
                <c:pt idx="5">
                  <c:v>2</c:v>
                </c:pt>
                <c:pt idx="6">
                  <c:v>68</c:v>
                </c:pt>
                <c:pt idx="7">
                  <c:v>3</c:v>
                </c:pt>
                <c:pt idx="8">
                  <c:v>10</c:v>
                </c:pt>
                <c:pt idx="9">
                  <c:v>3</c:v>
                </c:pt>
                <c:pt idx="10">
                  <c:v>3</c:v>
                </c:pt>
                <c:pt idx="11">
                  <c:v>30</c:v>
                </c:pt>
                <c:pt idx="12">
                  <c:v>1</c:v>
                </c:pt>
                <c:pt idx="13">
                  <c:v>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1-4D9E-8D85-3E125AA76F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SARANDI</c:v>
                </c:pt>
                <c:pt idx="13">
                  <c:v>TOTAL</c:v>
                </c:pt>
              </c:strCache>
            </c:strRef>
          </c:cat>
          <c:val>
            <c:numRef>
              <c:f>Planilha1!$C$2:$C$15</c:f>
              <c:numCache>
                <c:formatCode>General</c:formatCode>
                <c:ptCount val="1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1-4D9E-8D85-3E125AA76FC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APUCARANA</c:v>
                </c:pt>
                <c:pt idx="1">
                  <c:v>ARAPONGAS</c:v>
                </c:pt>
                <c:pt idx="2">
                  <c:v>CAMPO MOURAO</c:v>
                </c:pt>
                <c:pt idx="3">
                  <c:v>CASCAVEL</c:v>
                </c:pt>
                <c:pt idx="4">
                  <c:v>CURITIBA</c:v>
                </c:pt>
                <c:pt idx="5">
                  <c:v>GUARAPUAVA</c:v>
                </c:pt>
                <c:pt idx="6">
                  <c:v>IVAIPORÃ</c:v>
                </c:pt>
                <c:pt idx="7">
                  <c:v>JANDAIA DO SUL</c:v>
                </c:pt>
                <c:pt idx="8">
                  <c:v>LONDRINA</c:v>
                </c:pt>
                <c:pt idx="9">
                  <c:v>MARINGA</c:v>
                </c:pt>
                <c:pt idx="10">
                  <c:v>PEABIRU</c:v>
                </c:pt>
                <c:pt idx="11">
                  <c:v>PITANGA</c:v>
                </c:pt>
                <c:pt idx="12">
                  <c:v>SARANDI</c:v>
                </c:pt>
                <c:pt idx="13">
                  <c:v>TOTAL</c:v>
                </c:pt>
              </c:strCache>
            </c:strRef>
          </c:cat>
          <c:val>
            <c:numRef>
              <c:f>Planilha1!$D$2:$D$15</c:f>
              <c:numCache>
                <c:formatCode>General</c:formatCode>
                <c:ptCount val="1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71-4D9E-8D85-3E125AA76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070208"/>
        <c:axId val="281076096"/>
      </c:barChart>
      <c:catAx>
        <c:axId val="2810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076096"/>
        <c:crosses val="autoZero"/>
        <c:auto val="1"/>
        <c:lblAlgn val="ctr"/>
        <c:lblOffset val="100"/>
        <c:noMultiLvlLbl val="0"/>
      </c:catAx>
      <c:valAx>
        <c:axId val="2810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07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0.0469</cdr:x>
      <cdr:y>0.91344</cdr:y>
    </cdr:from>
    <cdr:to>
      <cdr:x>0.09882</cdr:x>
      <cdr:y>1</cdr:y>
    </cdr:to>
    <cdr:pic>
      <cdr:nvPicPr>
        <cdr:cNvPr id="2" name="Picture 3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646DCD6D-0273-4507-9384-95F3F8212BA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4662" y="5684005"/>
          <a:ext cx="569627" cy="5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8E65D-814A-43D3-8AE4-14F3CA64F6AF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6550-A1DF-4A62-80AF-6F682B2891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1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4599-6D3C-4CDA-B9EA-BC3506DDADE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4599-6D3C-4CDA-B9EA-BC3506DDADE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8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4599-6D3C-4CDA-B9EA-BC3506DDADE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0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4599-6D3C-4CDA-B9EA-BC3506DDADE6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1109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10265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5592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245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304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0506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0624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4341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1949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512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1784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93713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91702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346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578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726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96829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4874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09379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816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4737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190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2D66-72D4-4452-8705-1151FF9C76E0}" type="datetimeFigureOut">
              <a:rPr lang="pt-BR" smtClean="0"/>
              <a:pPr/>
              <a:t>27/02/2023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6917-F51D-4829-9D02-EC909D2AD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51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2786058"/>
            <a:ext cx="8501122" cy="1214446"/>
          </a:xfrm>
        </p:spPr>
        <p:txBody>
          <a:bodyPr vert="horz" lIns="0" tIns="45720" rIns="1080000" bIns="45720" rtlCol="0" anchor="ctr" anchorCtr="1">
            <a:normAutofit fontScale="25000" lnSpcReduction="20000"/>
          </a:bodyPr>
          <a:lstStyle/>
          <a:p>
            <a:pPr algn="ctr">
              <a:lnSpc>
                <a:spcPct val="130000"/>
              </a:lnSpc>
              <a:buNone/>
              <a:defRPr/>
            </a:pPr>
            <a:r>
              <a:rPr lang="pt-BR" sz="12800" b="1" dirty="0">
                <a:latin typeface="Arial Black" pitchFamily="34" charset="0"/>
              </a:rPr>
              <a:t>PRESTAÇÃO DE CONTAS </a:t>
            </a:r>
          </a:p>
          <a:p>
            <a:pPr algn="ctr">
              <a:lnSpc>
                <a:spcPct val="130000"/>
              </a:lnSpc>
              <a:buNone/>
              <a:defRPr/>
            </a:pPr>
            <a:r>
              <a:rPr lang="pt-BR" sz="12800" b="1" dirty="0">
                <a:latin typeface="Arial Black" pitchFamily="34" charset="0"/>
              </a:rPr>
              <a:t>3º QUADRIMESTRE 2022</a:t>
            </a: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809720" y="785794"/>
            <a:ext cx="8501122" cy="2000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SECRETARIA DE SAÚDE </a:t>
            </a:r>
            <a:b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</a:b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DE </a:t>
            </a:r>
            <a:b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</a:br>
            <a:r>
              <a:rPr lang="pt-BR" sz="4800" b="1" dirty="0">
                <a:solidFill>
                  <a:srgbClr val="245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Vani" pitchFamily="34" charset="0"/>
              </a:rPr>
              <a:t>MATO RICO  </a:t>
            </a:r>
            <a: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BatangChe" pitchFamily="49" charset="-127"/>
                <a:cs typeface="Vani" pitchFamily="34" charset="0"/>
              </a:rPr>
              <a:t/>
            </a:r>
            <a:b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789" y="4414846"/>
            <a:ext cx="2460242" cy="2040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Imagem 7" descr="Mato Rico logo 2"/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4416361" y="4423911"/>
            <a:ext cx="2774112" cy="21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AUDE\Downloads\logo-secretaria-saude-matoric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4026" y="4387041"/>
            <a:ext cx="2654036" cy="20408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9269"/>
              </p:ext>
            </p:extLst>
          </p:nvPr>
        </p:nvGraphicFramePr>
        <p:xfrm>
          <a:off x="609600" y="368135"/>
          <a:ext cx="10972800" cy="553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B5BFE410-59FC-47F1-B88C-67E91918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5D327CDB-5A64-449A-AC0F-A58E1528461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EBC9C13A-DE13-47FA-88D1-23C7EE19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87A752D-8980-46D9-9478-81AC9773B724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089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25219"/>
              </p:ext>
            </p:extLst>
          </p:nvPr>
        </p:nvGraphicFramePr>
        <p:xfrm>
          <a:off x="609600" y="226586"/>
          <a:ext cx="10972800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11B9F1DA-E6B8-492F-919E-3994CA15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F614117C-4A11-42DB-BF5F-B60AD85FDE36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9348E1A-9A8B-4D3B-81F1-9C756B2E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D036BF7-63AA-43FC-9A22-90762A8A1CF5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2154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B81714D-893E-4065-B86F-1CC2034D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7833"/>
            <a:ext cx="10972800" cy="5428332"/>
          </a:xfrm>
        </p:spPr>
        <p:txBody>
          <a:bodyPr/>
          <a:lstStyle/>
          <a:p>
            <a:r>
              <a:rPr lang="pt-BR" sz="9600" dirty="0"/>
              <a:t>Outubro 2022</a:t>
            </a:r>
          </a:p>
          <a:p>
            <a:endParaRPr lang="pt-BR" dirty="0"/>
          </a:p>
        </p:txBody>
      </p:sp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7722AD52-3572-4D2E-A612-F4EA29E7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Imagem 5" descr="Mato Rico logo 2">
            <a:extLst>
              <a:ext uri="{FF2B5EF4-FFF2-40B4-BE49-F238E27FC236}">
                <a16:creationId xmlns="" xmlns:a16="http://schemas.microsoft.com/office/drawing/2014/main" id="{707E7864-23B0-446C-9C3C-F22C95F15E9D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F4F33C42-D9DA-4A1D-8BFF-A7FF6BFE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F813B64-107A-42EF-8D50-EC938EF4DCE7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09891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715615"/>
              </p:ext>
            </p:extLst>
          </p:nvPr>
        </p:nvGraphicFramePr>
        <p:xfrm>
          <a:off x="609600" y="368136"/>
          <a:ext cx="10972800" cy="50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4">
            <a:extLst>
              <a:ext uri="{FF2B5EF4-FFF2-40B4-BE49-F238E27FC236}">
                <a16:creationId xmlns="" xmlns:a16="http://schemas.microsoft.com/office/drawing/2014/main" id="{3B0A3AA0-6DE0-4C93-A22D-4FDA079C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Imagem 8" descr="Mato Rico logo 2">
            <a:extLst>
              <a:ext uri="{FF2B5EF4-FFF2-40B4-BE49-F238E27FC236}">
                <a16:creationId xmlns="" xmlns:a16="http://schemas.microsoft.com/office/drawing/2014/main" id="{74E59502-D755-42B2-97B8-F244CE22E86D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F3AEF8B1-FE09-48F8-9A8F-A5637723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CCF8CAC-6B21-42CE-B28C-270BD231A0D7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10204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32430"/>
              </p:ext>
            </p:extLst>
          </p:nvPr>
        </p:nvGraphicFramePr>
        <p:xfrm>
          <a:off x="609600" y="368135"/>
          <a:ext cx="10972800" cy="568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3DABB9DD-C54E-4FB1-ABA9-4EFE7D0F6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2EC3B7E3-CBD4-4367-8387-B108293563D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6D1AE265-13DB-419E-9BE6-2CE54F68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3B9E633-2603-417A-AE99-6BD4F01FE7B4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93586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15457"/>
              </p:ext>
            </p:extLst>
          </p:nvPr>
        </p:nvGraphicFramePr>
        <p:xfrm>
          <a:off x="609600" y="368136"/>
          <a:ext cx="10972800" cy="562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31D80B00-D6A4-4A1F-B99E-1B1848A8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4DA24388-F90F-4574-A94D-E8E090F92A78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FAF7471B-3C4B-4FB6-96D8-6480BC86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0CAD8A5-AC8D-4DCD-BF94-AAC47315E4EE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5218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97007"/>
              </p:ext>
            </p:extLst>
          </p:nvPr>
        </p:nvGraphicFramePr>
        <p:xfrm>
          <a:off x="609600" y="368135"/>
          <a:ext cx="10972800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BCB6FC5A-78ED-4FB0-9709-2A623E24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C490437A-11B1-45C7-BA33-67BC727A192A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E9EBA69C-74D7-4FEB-A2A4-1D4C82EC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177A1DE-F5DE-4732-A14A-3BF3720E7B8A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00500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764156"/>
              </p:ext>
            </p:extLst>
          </p:nvPr>
        </p:nvGraphicFramePr>
        <p:xfrm>
          <a:off x="609600" y="368136"/>
          <a:ext cx="10972800" cy="559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EE278555-02FF-4A05-BF0C-8D44C030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D27E9C63-21B9-4A68-BE5C-D2C1EBB617A0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72D0B1B2-E11C-4F7F-BED6-CF5E51EA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5D8CAEA-6909-4B93-BD3C-0ED4943DC18F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17382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83747"/>
              </p:ext>
            </p:extLst>
          </p:nvPr>
        </p:nvGraphicFramePr>
        <p:xfrm>
          <a:off x="609600" y="368136"/>
          <a:ext cx="10972800" cy="54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657CBDC2-52E0-4A22-A032-5173F361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7E35B2F2-E5FD-4BE5-B33A-E508E4E5147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7D665930-0B2B-4BA4-81FA-08658CE3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D2DA8E5-253E-484C-8A4A-4625B2BAF38D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28370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853363"/>
              </p:ext>
            </p:extLst>
          </p:nvPr>
        </p:nvGraphicFramePr>
        <p:xfrm>
          <a:off x="609600" y="368135"/>
          <a:ext cx="10972800" cy="568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554252F9-4F13-45CD-B543-83499893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33F4FB92-AAF0-4182-8260-61D11CE49A1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A082BA3D-30EC-4B2F-8E69-58CEC145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A81CB5D-8A12-4D34-8B4C-5EDDAA09A025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2861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0"/>
            <a:ext cx="9133164" cy="1571612"/>
          </a:xfrm>
          <a:prstGeom prst="rect">
            <a:avLst/>
          </a:prstGeom>
          <a:solidFill>
            <a:srgbClr val="2C6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38348" y="21429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POSTO DE SAÚDE </a:t>
            </a:r>
            <a:br>
              <a:rPr lang="pt-BR" altLang="pt-B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altLang="pt-B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MATO RICO E CLINICA</a:t>
            </a:r>
            <a:endParaRPr lang="pt-BR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71612"/>
            <a:ext cx="9144000" cy="5385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157671"/>
              </p:ext>
            </p:extLst>
          </p:nvPr>
        </p:nvGraphicFramePr>
        <p:xfrm>
          <a:off x="609600" y="368136"/>
          <a:ext cx="10972800" cy="559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609DB609-8975-4711-9A57-B3F80977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D5F90120-DE5E-4899-82E3-AB510ADA7A9D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8983C080-2DD0-4675-A298-F3052BDF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CDDB043-0A7D-4085-92D9-8B6E88ED6DC5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91558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7380207-501F-490D-8FBA-5A71866E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Novembro 2022</a:t>
            </a:r>
          </a:p>
        </p:txBody>
      </p:sp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BB79EE0C-174A-4223-BA86-DD21EFA5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Imagem 5" descr="Mato Rico logo 2">
            <a:extLst>
              <a:ext uri="{FF2B5EF4-FFF2-40B4-BE49-F238E27FC236}">
                <a16:creationId xmlns="" xmlns:a16="http://schemas.microsoft.com/office/drawing/2014/main" id="{5BD2B744-1646-4D04-8A78-A04A1878D127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08F9A47E-D35D-4745-B6F4-96B2748F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D83E6CE-48D4-446F-AE76-D24D51AC9605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34132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31749"/>
              </p:ext>
            </p:extLst>
          </p:nvPr>
        </p:nvGraphicFramePr>
        <p:xfrm>
          <a:off x="609600" y="368135"/>
          <a:ext cx="10972800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5F0E759C-5720-4D66-9C6D-6402E669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CCAD50B0-65B2-400D-84C8-0BE211C37311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CB8E108-AB15-49FB-AE5A-D83860A3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61F618D-23E9-4FA0-9E42-78F309387FC8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01947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586390"/>
              </p:ext>
            </p:extLst>
          </p:nvPr>
        </p:nvGraphicFramePr>
        <p:xfrm>
          <a:off x="609600" y="368135"/>
          <a:ext cx="10972800" cy="53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4">
            <a:extLst>
              <a:ext uri="{FF2B5EF4-FFF2-40B4-BE49-F238E27FC236}">
                <a16:creationId xmlns="" xmlns:a16="http://schemas.microsoft.com/office/drawing/2014/main" id="{AA172DF4-8FEF-43D6-B505-3F4F961A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Imagem 8" descr="Mato Rico logo 2">
            <a:extLst>
              <a:ext uri="{FF2B5EF4-FFF2-40B4-BE49-F238E27FC236}">
                <a16:creationId xmlns="" xmlns:a16="http://schemas.microsoft.com/office/drawing/2014/main" id="{1ADD157A-6DC8-4CFC-8F53-53A57AD192D4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D6167B06-F28A-4439-9276-B1152B2F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AE50CE7-270E-4095-A3FF-597EEB002B73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10944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23073"/>
              </p:ext>
            </p:extLst>
          </p:nvPr>
        </p:nvGraphicFramePr>
        <p:xfrm>
          <a:off x="609600" y="368135"/>
          <a:ext cx="10972800" cy="53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C4BAFED1-A47F-4975-ACE7-A1065990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728DB461-AF15-4D08-B8B6-497CF0277296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744EAF16-AE24-40BE-A9FD-D92E457D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4F290E9-026F-436F-842F-BA7E78130A43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70712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5250"/>
              </p:ext>
            </p:extLst>
          </p:nvPr>
        </p:nvGraphicFramePr>
        <p:xfrm>
          <a:off x="609600" y="368136"/>
          <a:ext cx="10972800" cy="570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238B62F5-95FC-48BD-9409-8665EBC8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D4F35173-4FA2-4B3B-88B3-78871688E94A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93E2136E-287A-40E6-A9D3-BEAA4D2B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FB6A7BF-16F8-4013-A08F-062F3B54633D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19327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29484"/>
              </p:ext>
            </p:extLst>
          </p:nvPr>
        </p:nvGraphicFramePr>
        <p:xfrm>
          <a:off x="609600" y="368135"/>
          <a:ext cx="10972800" cy="56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D456CDA0-C861-4173-85DC-266F2899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D525C45A-17C2-42F7-8FE4-8360AE786F05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2E7EE46F-F080-479C-A050-A15106C9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28197CB-D8C4-4BD9-9905-8B2676DB0CB1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603489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01069"/>
              </p:ext>
            </p:extLst>
          </p:nvPr>
        </p:nvGraphicFramePr>
        <p:xfrm>
          <a:off x="609600" y="368135"/>
          <a:ext cx="10972800" cy="54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C71B76F8-567D-47B9-9D5B-8A17099E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9046B091-0E2C-4B9F-9FA4-ED0B70BAA381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63CC7BF-FFD9-408E-8787-A1F3032C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C992C4E-7EA5-4A58-B5E2-BB0984305543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657744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96370"/>
              </p:ext>
            </p:extLst>
          </p:nvPr>
        </p:nvGraphicFramePr>
        <p:xfrm>
          <a:off x="609600" y="368135"/>
          <a:ext cx="10972800" cy="56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646DCD6D-0273-4507-9384-95F3F821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C3383E72-5556-41F0-9D79-BD2753CB92E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1B2CA38-D6DF-48AF-A6B0-DDED2EF2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6AA84B4-6651-4DA9-A0CB-AFEBA0B75F69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995681"/>
              </p:ext>
            </p:extLst>
          </p:nvPr>
        </p:nvGraphicFramePr>
        <p:xfrm>
          <a:off x="609600" y="368135"/>
          <a:ext cx="10972800" cy="622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 descr="Mato Rico logo 2">
            <a:extLst>
              <a:ext uri="{FF2B5EF4-FFF2-40B4-BE49-F238E27FC236}">
                <a16:creationId xmlns="" xmlns:a16="http://schemas.microsoft.com/office/drawing/2014/main" id="{F1535825-682D-45AC-8669-E3D593AFC5A3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A27A6BD7-01D9-4E43-935F-52358549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F638683-AB48-4004-A151-9163B39C098A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29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B39EA09-A5C3-4AE4-9BF0-25FA2A6E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Setembro 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11DD679-3A61-4D42-9394-26C35EF361D2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QUADEDRIMESTRE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47203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5A1810D-FAFB-4A5E-B5C3-38517F24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Dezembro 2022</a:t>
            </a:r>
          </a:p>
        </p:txBody>
      </p:sp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9CBA2785-8EC6-4F7C-94E2-7B6D2A80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Imagem 5" descr="Mato Rico logo 2">
            <a:extLst>
              <a:ext uri="{FF2B5EF4-FFF2-40B4-BE49-F238E27FC236}">
                <a16:creationId xmlns="" xmlns:a16="http://schemas.microsoft.com/office/drawing/2014/main" id="{EDFBD59B-9916-42E8-ADFF-DB83C0D6E90E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59BFCF35-FE49-4838-89F2-0F3325B7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C23FF4D-FD38-4F60-83D8-71E2F1458E0B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8979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803174"/>
              </p:ext>
            </p:extLst>
          </p:nvPr>
        </p:nvGraphicFramePr>
        <p:xfrm>
          <a:off x="609600" y="368136"/>
          <a:ext cx="10972800" cy="55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62FE2B8D-DA80-4AA3-8D2C-88DC835F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714A9D97-79B2-4944-80F0-14AB02320435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A61B4A4F-8E46-4A81-81C5-9FEC8707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0769AD5-2469-4AAF-AD8F-D44B1501DE48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3489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07889"/>
              </p:ext>
            </p:extLst>
          </p:nvPr>
        </p:nvGraphicFramePr>
        <p:xfrm>
          <a:off x="609600" y="368136"/>
          <a:ext cx="10972800" cy="562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A91E4CCE-CEAC-47DD-9F6C-685783F6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FA07D590-3AD0-4ADD-BA50-28D935092BD5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8CFF6629-49CD-4B6F-8450-24F6FD8F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E0A57C3-78BF-4DBA-AE93-758EA1DEE329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64402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40856"/>
              </p:ext>
            </p:extLst>
          </p:nvPr>
        </p:nvGraphicFramePr>
        <p:xfrm>
          <a:off x="609600" y="368135"/>
          <a:ext cx="10972800" cy="54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72130BEE-63AF-400A-8FB7-ECEC5DD6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76A94513-24F9-443A-8074-CC3D8BFEE4AD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9DD6B186-60AF-4FE5-8F56-14F4B613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DBAB0F4-CD3C-4C03-8670-A371275A381A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68194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96172"/>
              </p:ext>
            </p:extLst>
          </p:nvPr>
        </p:nvGraphicFramePr>
        <p:xfrm>
          <a:off x="609600" y="368135"/>
          <a:ext cx="10972800" cy="558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433A00A2-7369-4522-829F-F0B3543F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252BF721-6698-4784-8E3D-FBDD7AACF7E1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7E080674-A605-49B4-8883-6AF6A4A8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4B8C5C1-8082-42BB-B43A-D1192F5FFFDB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70642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08759"/>
              </p:ext>
            </p:extLst>
          </p:nvPr>
        </p:nvGraphicFramePr>
        <p:xfrm>
          <a:off x="609600" y="380011"/>
          <a:ext cx="10972800" cy="534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366AF612-566A-446E-9179-0B8A438B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8301FDEA-59E7-4864-BDDE-ECF7A9322A54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C051149-5298-492D-B21C-AED57A8F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2092971-01CF-4F19-B5BF-41975FBFD444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21551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604745"/>
              </p:ext>
            </p:extLst>
          </p:nvPr>
        </p:nvGraphicFramePr>
        <p:xfrm>
          <a:off x="609600" y="368137"/>
          <a:ext cx="10972800" cy="54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E6E5B5CC-35ED-40DE-A93A-82DDE3F0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84CA9A37-966F-4EB3-8FCC-22084386B6F7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25631C4B-9DEB-455D-A5E3-43FAEFAC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BE94207-0DD7-421C-8DC4-C24BDD05C7DC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78731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96821"/>
              </p:ext>
            </p:extLst>
          </p:nvPr>
        </p:nvGraphicFramePr>
        <p:xfrm>
          <a:off x="609600" y="368135"/>
          <a:ext cx="10972800" cy="547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9EF4F4FE-5713-4632-A221-E23ED1A5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EC9F1B0A-486A-48DB-B964-511ECCD38338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E769182A-3F7F-454F-ABA3-48733464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C278DC8-D204-4370-BE5A-0EB95CEAF49E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20693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39285"/>
              </p:ext>
            </p:extLst>
          </p:nvPr>
        </p:nvGraphicFramePr>
        <p:xfrm>
          <a:off x="609600" y="368135"/>
          <a:ext cx="10972800" cy="564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20073C42-201B-49D3-837B-B2A5F6E1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646A71C0-C8A0-4C4B-B106-241D7A27B09F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9020BDE-6065-4A52-AC50-4E7F107E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7C9647F-65B9-437B-B8EE-0D8F18323243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78602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4E3DCF-CF94-4165-9B8E-19E51065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67" y="838458"/>
            <a:ext cx="8229600" cy="1600440"/>
          </a:xfrm>
        </p:spPr>
        <p:txBody>
          <a:bodyPr>
            <a:normAutofit fontScale="90000"/>
          </a:bodyPr>
          <a:lstStyle/>
          <a:p>
            <a:r>
              <a:rPr lang="pt-BR" altLang="pt-BR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VACINAS</a:t>
            </a:r>
            <a:br>
              <a:rPr lang="pt-BR" altLang="pt-BR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5400" dirty="0"/>
          </a:p>
        </p:txBody>
      </p:sp>
      <p:pic>
        <p:nvPicPr>
          <p:cNvPr id="6" name="Picture 34">
            <a:extLst>
              <a:ext uri="{FF2B5EF4-FFF2-40B4-BE49-F238E27FC236}">
                <a16:creationId xmlns="" xmlns:a16="http://schemas.microsoft.com/office/drawing/2014/main" id="{112CC104-C10F-4859-B76C-9409065B9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789" y="5966095"/>
            <a:ext cx="714929" cy="523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D171C4A3-79D2-40E8-8E20-DB01A627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037" y="5966095"/>
            <a:ext cx="1129622" cy="476250"/>
          </a:xfrm>
          <a:prstGeom prst="rect">
            <a:avLst/>
          </a:prstGeom>
          <a:noFill/>
        </p:spPr>
      </p:pic>
      <p:pic>
        <p:nvPicPr>
          <p:cNvPr id="8" name="Imagem 7" descr="Mato Rico logo 2">
            <a:extLst>
              <a:ext uri="{FF2B5EF4-FFF2-40B4-BE49-F238E27FC236}">
                <a16:creationId xmlns="" xmlns:a16="http://schemas.microsoft.com/office/drawing/2014/main" id="{23E4B278-AB8B-4A32-9693-D97E657847C2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3616664" y="594769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>
            <a:extLst>
              <a:ext uri="{FF2B5EF4-FFF2-40B4-BE49-F238E27FC236}">
                <a16:creationId xmlns="" xmlns:a16="http://schemas.microsoft.com/office/drawing/2014/main" id="{228DA81D-3C46-4754-82C2-5DC6F0541644}"/>
              </a:ext>
            </a:extLst>
          </p:cNvPr>
          <p:cNvSpPr txBox="1">
            <a:spLocks/>
          </p:cNvSpPr>
          <p:nvPr/>
        </p:nvSpPr>
        <p:spPr>
          <a:xfrm>
            <a:off x="7813964" y="5877273"/>
            <a:ext cx="2854033" cy="980727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 </a:t>
            </a:r>
          </a:p>
          <a:p>
            <a:pPr algn="r">
              <a:spcBef>
                <a:spcPct val="0"/>
              </a:spcBef>
              <a:defRPr/>
            </a:pPr>
            <a: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/>
            </a:r>
            <a:br>
              <a:rPr lang="pt-BR" b="1" i="1" dirty="0">
                <a:solidFill>
                  <a:srgbClr val="00206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i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BD64451F-C6E6-44C1-9A10-A354512DF46C}"/>
              </a:ext>
            </a:extLst>
          </p:cNvPr>
          <p:cNvCxnSpPr/>
          <p:nvPr/>
        </p:nvCxnSpPr>
        <p:spPr>
          <a:xfrm rot="5400000">
            <a:off x="3101919" y="6268770"/>
            <a:ext cx="499248" cy="794"/>
          </a:xfrm>
          <a:prstGeom prst="line">
            <a:avLst/>
          </a:prstGeom>
          <a:ln w="25400">
            <a:solidFill>
              <a:srgbClr val="132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272E0AE-CB30-4EA6-8B68-87DEF28F6E83}"/>
              </a:ext>
            </a:extLst>
          </p:cNvPr>
          <p:cNvSpPr txBox="1"/>
          <p:nvPr/>
        </p:nvSpPr>
        <p:spPr>
          <a:xfrm>
            <a:off x="3503713" y="3028892"/>
            <a:ext cx="44139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4F81BD">
                    <a:lumMod val="10000"/>
                  </a:srgbClr>
                </a:solidFill>
                <a:latin typeface="Arial Black" pitchFamily="34" charset="0"/>
                <a:cs typeface="Arial" pitchFamily="34" charset="0"/>
              </a:rPr>
              <a:t>Meta Quadrimestral </a:t>
            </a:r>
            <a:r>
              <a:rPr lang="pt-BR" b="1" dirty="0">
                <a:solidFill>
                  <a:srgbClr val="4F81BD">
                    <a:lumMod val="10000"/>
                  </a:srgbClr>
                </a:solidFill>
                <a:latin typeface="Calibri"/>
                <a:cs typeface="Arial" pitchFamily="34" charset="0"/>
              </a:rPr>
              <a:t>(META </a:t>
            </a:r>
            <a:r>
              <a:rPr lang="pt-BR" b="1" dirty="0" smtClean="0">
                <a:solidFill>
                  <a:srgbClr val="4F81BD">
                    <a:lumMod val="10000"/>
                  </a:srgbClr>
                </a:solidFill>
                <a:latin typeface="Calibri"/>
                <a:cs typeface="Arial" pitchFamily="34" charset="0"/>
              </a:rPr>
              <a:t>= 37/3= 12,33 por </a:t>
            </a:r>
            <a:r>
              <a:rPr lang="pt-BR" b="1" dirty="0">
                <a:solidFill>
                  <a:srgbClr val="4F81BD">
                    <a:lumMod val="10000"/>
                  </a:srgbClr>
                </a:solidFill>
                <a:latin typeface="Calibri"/>
                <a:cs typeface="Arial" pitchFamily="34" charset="0"/>
              </a:rPr>
              <a:t>quadrimestre)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42045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54901"/>
              </p:ext>
            </p:extLst>
          </p:nvPr>
        </p:nvGraphicFramePr>
        <p:xfrm>
          <a:off x="609600" y="368135"/>
          <a:ext cx="10972800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8F804AC-5A8B-45B8-8ED7-B334663E3B84}"/>
              </a:ext>
            </a:extLst>
          </p:cNvPr>
          <p:cNvSpPr txBox="1"/>
          <p:nvPr/>
        </p:nvSpPr>
        <p:spPr>
          <a:xfrm>
            <a:off x="8571017" y="6071697"/>
            <a:ext cx="3244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DE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EDE6142D-237E-40E3-9FC6-A5C4FA85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35E2F094-1A8D-4FCA-B51B-180ED9FE1943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>
            <a:extLst>
              <a:ext uri="{FF2B5EF4-FFF2-40B4-BE49-F238E27FC236}">
                <a16:creationId xmlns="" xmlns:a16="http://schemas.microsoft.com/office/drawing/2014/main" id="{BA28340B-B64B-43C1-A2FB-8ACAE287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2741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43190"/>
              </p:ext>
            </p:extLst>
          </p:nvPr>
        </p:nvGraphicFramePr>
        <p:xfrm>
          <a:off x="152400" y="1"/>
          <a:ext cx="11887199" cy="6806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2240110874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32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2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88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8847">
                  <a:extLst>
                    <a:ext uri="{9D8B030D-6E8A-4147-A177-3AD203B41FA5}">
                      <a16:colId xmlns="" xmlns:a16="http://schemas.microsoft.com/office/drawing/2014/main" val="3308226865"/>
                    </a:ext>
                  </a:extLst>
                </a:gridCol>
              </a:tblGrid>
              <a:tr h="58347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VACINA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TOTAL DOS MESES ANTERIORES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SET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OUT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NOV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DEZ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1439" marR="91439" marT="45725" marB="45725" anchor="ctr" horzOverflow="overflow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44" marR="91444" marT="45727" marB="45727" anchor="ctr">
                    <a:solidFill>
                      <a:srgbClr val="2C672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BCG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22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89,19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MENING C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121,62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3231230694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50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135,14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PNEUMO 10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110,81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POLIO VIP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51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137,84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ROTA VIRUS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29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38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102,70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FEBRE AMARELA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53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143,24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VTV ( Sarampo, Rubéola e Caxumba). 1ª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48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129,73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VTV ( Sarampo, Rubéola e Caxumba). 2ªDose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124,32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8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HEPATITE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28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124,32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930991695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TETRAVIRAL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X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24,32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VARICELA 1 DOSE 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39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139,43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89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VARICELA 2 DOSE (até 6anos)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60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146,34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POLIO 1ª REF.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124,32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327707106"/>
                  </a:ext>
                </a:extLst>
              </a:tr>
              <a:tr h="448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DTP 1ª REF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48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129,73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2129140971"/>
                  </a:ext>
                </a:extLst>
              </a:tr>
              <a:tr h="448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POLIO 2ª REF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03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55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134,15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8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DTP 2ª REF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05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01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57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139,02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="" xmlns:a16="http://schemas.microsoft.com/office/drawing/2014/main" val="199154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7995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0"/>
            <a:ext cx="9144000" cy="1643050"/>
          </a:xfrm>
          <a:prstGeom prst="rect">
            <a:avLst/>
          </a:prstGeom>
          <a:solidFill>
            <a:srgbClr val="2C6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809720" y="214291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UNIDADE DE APOIO RURAL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ÁGUA BONITA</a:t>
            </a:r>
          </a:p>
        </p:txBody>
      </p:sp>
      <p:pic>
        <p:nvPicPr>
          <p:cNvPr id="1026" name="Picture 2" descr="C:\Users\SAUDE\Downloads\água bonit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B39EA09-A5C3-4AE4-9BF0-25FA2A6E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Setembro 2022</a:t>
            </a:r>
          </a:p>
        </p:txBody>
      </p:sp>
      <p:pic>
        <p:nvPicPr>
          <p:cNvPr id="4" name="Picture 34">
            <a:extLst>
              <a:ext uri="{FF2B5EF4-FFF2-40B4-BE49-F238E27FC236}">
                <a16:creationId xmlns="" xmlns:a16="http://schemas.microsoft.com/office/drawing/2014/main" id="{2A0AB3B0-5D79-41B3-85CD-1281E641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Imagem 4" descr="Mato Rico logo 2">
            <a:extLst>
              <a:ext uri="{FF2B5EF4-FFF2-40B4-BE49-F238E27FC236}">
                <a16:creationId xmlns="" xmlns:a16="http://schemas.microsoft.com/office/drawing/2014/main" id="{40793CA5-97A7-4D72-9550-E4F199F40114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292C2905-C687-47F9-86D8-4105CA00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3AA2009-F7BC-4947-B604-741D7EA0D271}"/>
              </a:ext>
            </a:extLst>
          </p:cNvPr>
          <p:cNvSpPr txBox="1"/>
          <p:nvPr/>
        </p:nvSpPr>
        <p:spPr>
          <a:xfrm>
            <a:off x="6400801" y="6126163"/>
            <a:ext cx="5002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</a:t>
            </a:r>
            <a:r>
              <a:rPr lang="pt-BR" b="1" i="1" dirty="0" smtClean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RURAL </a:t>
            </a:r>
            <a:r>
              <a:rPr lang="pt-BR" sz="1800" b="1" i="1" dirty="0" smtClean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– AGUA BONITA</a:t>
            </a:r>
            <a:endParaRPr lang="pt-BR" sz="1800" b="1" i="1" dirty="0">
              <a:solidFill>
                <a:srgbClr val="132F20"/>
              </a:solidFill>
              <a:latin typeface="Calibri" pitchFamily="34" charset="0"/>
              <a:ea typeface="BatangChe" pitchFamily="49" charset="-127"/>
              <a:cs typeface="Vani" pitchFamily="34" charset="0"/>
            </a:endParaRPr>
          </a:p>
          <a:p>
            <a:pPr algn="ctr"/>
            <a:r>
              <a:rPr lang="pt-BR" sz="18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90156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73969"/>
              </p:ext>
            </p:extLst>
          </p:nvPr>
        </p:nvGraphicFramePr>
        <p:xfrm>
          <a:off x="609600" y="368135"/>
          <a:ext cx="10972800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520607E9-FD27-445E-83B6-80CDE909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A623E14F-79A8-42A8-976C-E543DAC083CE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4F91DA9-3666-45E9-883D-74AAECC3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4CF7B5A-A16B-42E2-AFE5-55BBB249E512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2112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07621"/>
              </p:ext>
            </p:extLst>
          </p:nvPr>
        </p:nvGraphicFramePr>
        <p:xfrm>
          <a:off x="609600" y="368135"/>
          <a:ext cx="10972800" cy="549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39C93E29-9A3A-43C0-8D47-9709E546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077BD543-938A-4303-BBF8-8CB3C88B2744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75E2E11D-DCA8-47F0-B79F-44912151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8A53FBC-8AC4-4CB5-8764-3B6938DDA7C3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49008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B81714D-893E-4065-B86F-1CC2034D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7833"/>
            <a:ext cx="10972800" cy="5428332"/>
          </a:xfrm>
        </p:spPr>
        <p:txBody>
          <a:bodyPr/>
          <a:lstStyle/>
          <a:p>
            <a:r>
              <a:rPr lang="pt-BR" sz="9600" dirty="0"/>
              <a:t>Outubro 2022</a:t>
            </a:r>
          </a:p>
          <a:p>
            <a:endParaRPr lang="pt-BR" dirty="0"/>
          </a:p>
        </p:txBody>
      </p:sp>
      <p:pic>
        <p:nvPicPr>
          <p:cNvPr id="4" name="Picture 34">
            <a:extLst>
              <a:ext uri="{FF2B5EF4-FFF2-40B4-BE49-F238E27FC236}">
                <a16:creationId xmlns="" xmlns:a16="http://schemas.microsoft.com/office/drawing/2014/main" id="{6D353475-BA7E-4AAD-9917-A1042390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Imagem 4" descr="Mato Rico logo 2">
            <a:extLst>
              <a:ext uri="{FF2B5EF4-FFF2-40B4-BE49-F238E27FC236}">
                <a16:creationId xmlns="" xmlns:a16="http://schemas.microsoft.com/office/drawing/2014/main" id="{3D822997-BF0F-47DC-BB93-C226CF98D6FD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08813FC6-D7EA-4EB6-A398-272F4CB5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E246E05-76B0-4833-AFEA-E9EF138E7217}"/>
              </a:ext>
            </a:extLst>
          </p:cNvPr>
          <p:cNvSpPr txBox="1"/>
          <p:nvPr/>
        </p:nvSpPr>
        <p:spPr>
          <a:xfrm>
            <a:off x="6895475" y="6126163"/>
            <a:ext cx="4507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95816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967986"/>
              </p:ext>
            </p:extLst>
          </p:nvPr>
        </p:nvGraphicFramePr>
        <p:xfrm>
          <a:off x="609600" y="368135"/>
          <a:ext cx="10972800" cy="572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FF40F0E3-32B2-4267-9ABB-6658DED3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AA85035D-AADD-456C-9943-4C209E2F667D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9BF521B1-19AA-449A-86FB-D9AEFEC0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D486DB3-ADC7-4DA4-AF02-44408DEA189B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771924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2402"/>
              </p:ext>
            </p:extLst>
          </p:nvPr>
        </p:nvGraphicFramePr>
        <p:xfrm>
          <a:off x="609600" y="368136"/>
          <a:ext cx="10972800" cy="545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6D958D4E-7B12-43E7-B7CC-2F0F455E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FBD4B2BF-2013-4F98-840E-F5626F9A4010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88275C03-9FDF-453C-AB60-1CC57BB3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C5985D5-C551-423E-AC6D-685BEBF0895F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40194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7380207-501F-490D-8FBA-5A71866E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Novembro 2022</a:t>
            </a:r>
          </a:p>
        </p:txBody>
      </p:sp>
      <p:pic>
        <p:nvPicPr>
          <p:cNvPr id="4" name="Picture 34">
            <a:extLst>
              <a:ext uri="{FF2B5EF4-FFF2-40B4-BE49-F238E27FC236}">
                <a16:creationId xmlns="" xmlns:a16="http://schemas.microsoft.com/office/drawing/2014/main" id="{B378AB18-D6B4-4943-BF2E-2FED6F1B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Imagem 4" descr="Mato Rico logo 2">
            <a:extLst>
              <a:ext uri="{FF2B5EF4-FFF2-40B4-BE49-F238E27FC236}">
                <a16:creationId xmlns="" xmlns:a16="http://schemas.microsoft.com/office/drawing/2014/main" id="{8E912F2E-56D9-4AC6-B56E-450F6C451EDC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9B390E1-6CB1-46C2-B791-4AC562EC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DF196C7-7044-415F-974A-F6C4259442D9}"/>
              </a:ext>
            </a:extLst>
          </p:cNvPr>
          <p:cNvSpPr txBox="1"/>
          <p:nvPr/>
        </p:nvSpPr>
        <p:spPr>
          <a:xfrm>
            <a:off x="6745574" y="6126163"/>
            <a:ext cx="4657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92839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351571"/>
              </p:ext>
            </p:extLst>
          </p:nvPr>
        </p:nvGraphicFramePr>
        <p:xfrm>
          <a:off x="609600" y="368135"/>
          <a:ext cx="10972800" cy="551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FC14BBCA-ADFF-407E-BBF0-8A38EC99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6019528B-B878-4B27-888C-5539F07ACE1C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22CFB86-555D-4E76-9468-BCD6321A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C848D46-617D-4599-8602-4694E43BBCE0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85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348601"/>
              </p:ext>
            </p:extLst>
          </p:nvPr>
        </p:nvGraphicFramePr>
        <p:xfrm>
          <a:off x="609600" y="368135"/>
          <a:ext cx="10972800" cy="551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147AF941-B0BE-4ABC-9EF7-63C96D0A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6E27743F-DD9C-4E6B-95F8-A3FB8B68D339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5224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EFD49289-8367-4EBC-8820-88025D93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A302057-0A72-483B-9706-A8939CFB1130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18366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336773"/>
              </p:ext>
            </p:extLst>
          </p:nvPr>
        </p:nvGraphicFramePr>
        <p:xfrm>
          <a:off x="609600" y="368135"/>
          <a:ext cx="10972800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1EFC9211-97DA-41B5-9512-13D95667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2E731184-9FF1-4ABE-857F-4D45AF4C1CC8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B07D742-12BD-4A66-BFC2-F81C14EC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5F1F586-F1A9-4112-8C91-94858923C8BD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61454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7380207-501F-490D-8FBA-5A71866E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 smtClean="0"/>
              <a:t>Dezembro 2022</a:t>
            </a:r>
            <a:endParaRPr lang="pt-BR" sz="9600" dirty="0"/>
          </a:p>
        </p:txBody>
      </p:sp>
      <p:pic>
        <p:nvPicPr>
          <p:cNvPr id="4" name="Picture 34">
            <a:extLst>
              <a:ext uri="{FF2B5EF4-FFF2-40B4-BE49-F238E27FC236}">
                <a16:creationId xmlns="" xmlns:a16="http://schemas.microsoft.com/office/drawing/2014/main" id="{B378AB18-D6B4-4943-BF2E-2FED6F1B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Imagem 4" descr="Mato Rico logo 2">
            <a:extLst>
              <a:ext uri="{FF2B5EF4-FFF2-40B4-BE49-F238E27FC236}">
                <a16:creationId xmlns="" xmlns:a16="http://schemas.microsoft.com/office/drawing/2014/main" id="{8E912F2E-56D9-4AC6-B56E-450F6C451EDC}"/>
              </a:ext>
            </a:extLst>
          </p:cNvPr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9B390E1-6CB1-46C2-B791-4AC562EC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DF196C7-7044-415F-974A-F6C4259442D9}"/>
              </a:ext>
            </a:extLst>
          </p:cNvPr>
          <p:cNvSpPr txBox="1"/>
          <p:nvPr/>
        </p:nvSpPr>
        <p:spPr>
          <a:xfrm>
            <a:off x="6970427" y="6126163"/>
            <a:ext cx="443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92839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351571"/>
              </p:ext>
            </p:extLst>
          </p:nvPr>
        </p:nvGraphicFramePr>
        <p:xfrm>
          <a:off x="609600" y="368135"/>
          <a:ext cx="10972800" cy="551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FC14BBCA-ADFF-407E-BBF0-8A38EC99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6019528B-B878-4B27-888C-5539F07ACE1C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422CFB86-555D-4E76-9468-BCD6321A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C848D46-617D-4599-8602-4694E43BBCE0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8500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336773"/>
              </p:ext>
            </p:extLst>
          </p:nvPr>
        </p:nvGraphicFramePr>
        <p:xfrm>
          <a:off x="609600" y="368135"/>
          <a:ext cx="10972800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4">
            <a:extLst>
              <a:ext uri="{FF2B5EF4-FFF2-40B4-BE49-F238E27FC236}">
                <a16:creationId xmlns="" xmlns:a16="http://schemas.microsoft.com/office/drawing/2014/main" id="{1EFC9211-97DA-41B5-9512-13D95667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Imagem 3" descr="Mato Rico logo 2">
            <a:extLst>
              <a:ext uri="{FF2B5EF4-FFF2-40B4-BE49-F238E27FC236}">
                <a16:creationId xmlns="" xmlns:a16="http://schemas.microsoft.com/office/drawing/2014/main" id="{2E731184-9FF1-4ABE-857F-4D45AF4C1CC8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3B07D742-12BD-4A66-BFC2-F81C14EC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5F1F586-F1A9-4112-8C91-94858923C8BD}"/>
              </a:ext>
            </a:extLst>
          </p:cNvPr>
          <p:cNvSpPr txBox="1"/>
          <p:nvPr/>
        </p:nvSpPr>
        <p:spPr>
          <a:xfrm>
            <a:off x="5955632" y="6143645"/>
            <a:ext cx="43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UNIDADE DE APOIO RURAL – AGUA BONITA</a:t>
            </a:r>
          </a:p>
          <a:p>
            <a:pPr algn="ctr"/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61454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2309786" y="428604"/>
            <a:ext cx="6929486" cy="1588"/>
          </a:xfrm>
          <a:prstGeom prst="line">
            <a:avLst/>
          </a:prstGeom>
          <a:ln w="19050">
            <a:solidFill>
              <a:srgbClr val="132F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38348" y="5643578"/>
            <a:ext cx="7143800" cy="71438"/>
          </a:xfrm>
          <a:prstGeom prst="line">
            <a:avLst/>
          </a:prstGeom>
          <a:ln w="19050">
            <a:solidFill>
              <a:srgbClr val="132F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2"/>
          <p:cNvSpPr txBox="1">
            <a:spLocks/>
          </p:cNvSpPr>
          <p:nvPr/>
        </p:nvSpPr>
        <p:spPr>
          <a:xfrm>
            <a:off x="5024430" y="6072206"/>
            <a:ext cx="5500726" cy="92869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SECRETARIA MUNICIPAL DE SAÚDE</a:t>
            </a:r>
            <a:b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sz="1600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/>
            </a:r>
            <a:br>
              <a:rPr lang="pt-BR" b="1" i="1" dirty="0">
                <a:solidFill>
                  <a:srgbClr val="00206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endParaRPr lang="pt-BR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1809720" y="3286124"/>
            <a:ext cx="8001056" cy="21431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36000" rIns="144000" bIns="45720" numCol="1" rtlCol="0" anchor="t" anchorCtr="1" compatLnSpc="1">
            <a:prstTxWarp prst="textNoShape">
              <a:avLst/>
            </a:prstTxWarp>
            <a:normAutofit/>
          </a:bodyPr>
          <a:lstStyle/>
          <a:p>
            <a:pPr marL="324000" algn="ctr">
              <a:spcBef>
                <a:spcPts val="600"/>
              </a:spcBef>
              <a:defRPr/>
            </a:pPr>
            <a:endParaRPr lang="pt-BR" sz="38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Arial" charset="0"/>
            </a:endParaRPr>
          </a:p>
          <a:p>
            <a:pPr marL="324000" algn="ctr">
              <a:spcBef>
                <a:spcPts val="600"/>
              </a:spcBef>
              <a:defRPr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Arial" charset="0"/>
              </a:rPr>
              <a:t>     </a:t>
            </a:r>
            <a:r>
              <a:rPr lang="pt-BR" sz="4400" dirty="0">
                <a:solidFill>
                  <a:srgbClr val="132F20"/>
                </a:solidFill>
                <a:latin typeface="Arial Black" pitchFamily="34" charset="0"/>
                <a:ea typeface="+mj-ea"/>
                <a:cs typeface="Arial" charset="0"/>
              </a:rPr>
              <a:t>Secretária Municipal de Saúde</a:t>
            </a:r>
            <a:endParaRPr lang="pt-BR" sz="4400" dirty="0">
              <a:solidFill>
                <a:srgbClr val="132F2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81224" y="1285860"/>
            <a:ext cx="8072494" cy="2123658"/>
          </a:xfrm>
          <a:prstGeom prst="rect">
            <a:avLst/>
          </a:prstGeom>
        </p:spPr>
        <p:txBody>
          <a:bodyPr wrap="square" lIns="0" rIns="68400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6600" b="1" dirty="0">
                <a:latin typeface="Arial Black" pitchFamily="34" charset="0"/>
                <a:cs typeface="Arial" charset="0"/>
              </a:rPr>
              <a:t>Muito Obrigado a todos!</a:t>
            </a:r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828" y="6138056"/>
            <a:ext cx="857256" cy="576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Imagem 16" descr="Mato Rico logo 2"/>
          <p:cNvPicPr/>
          <p:nvPr/>
        </p:nvPicPr>
        <p:blipFill>
          <a:blip r:embed="rId3" cstate="print"/>
          <a:srcRect b="-6035"/>
          <a:stretch>
            <a:fillRect/>
          </a:stretch>
        </p:blipFill>
        <p:spPr bwMode="auto">
          <a:xfrm>
            <a:off x="2720158" y="6143235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SAUDE\Desktop\logo-secretaria-saude-mator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629" y="6141804"/>
            <a:ext cx="107157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185112"/>
              </p:ext>
            </p:extLst>
          </p:nvPr>
        </p:nvGraphicFramePr>
        <p:xfrm>
          <a:off x="609600" y="368135"/>
          <a:ext cx="10972800" cy="54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BFFBB601-506F-467F-9BF9-9EEC795F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0F4B3030-ACFD-42F1-9D52-32C8B040589B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20806C49-868C-46D7-B9A3-1801ABAE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16D19E1-78EA-4AE3-9EF7-32161D0DFA67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7571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37604"/>
              </p:ext>
            </p:extLst>
          </p:nvPr>
        </p:nvGraphicFramePr>
        <p:xfrm>
          <a:off x="609600" y="368135"/>
          <a:ext cx="10972800" cy="560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D01AFA0E-3EE5-4BC2-9A82-EB1DCB77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F10C66D5-8722-4ADB-8E6B-1F095BF3A45D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CAA09E97-9F62-4FC3-B694-5112D763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3D431FE-3DEE-490B-9BE7-7F9FE9092E8D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5925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14018"/>
              </p:ext>
            </p:extLst>
          </p:nvPr>
        </p:nvGraphicFramePr>
        <p:xfrm>
          <a:off x="609600" y="368135"/>
          <a:ext cx="10972800" cy="529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205E12A0-7CFE-4220-A0B7-797D4921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D1CA6045-3A77-4B3E-AAF9-03DC757D1A23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AAEDD537-964F-4941-9F9B-AB4A2E82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1470C66-D84D-4590-9871-998A1E06BFA5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0632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38D6CB6F-34F8-4DCE-98B7-44BC13F6E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730272"/>
              </p:ext>
            </p:extLst>
          </p:nvPr>
        </p:nvGraphicFramePr>
        <p:xfrm>
          <a:off x="609600" y="368136"/>
          <a:ext cx="10972800" cy="559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4">
            <a:extLst>
              <a:ext uri="{FF2B5EF4-FFF2-40B4-BE49-F238E27FC236}">
                <a16:creationId xmlns="" xmlns:a16="http://schemas.microsoft.com/office/drawing/2014/main" id="{4FF65D69-0443-4BD4-8CFB-85DE2C90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63" y="6140374"/>
            <a:ext cx="857256" cy="5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Imagem 6" descr="Mato Rico logo 2">
            <a:extLst>
              <a:ext uri="{FF2B5EF4-FFF2-40B4-BE49-F238E27FC236}">
                <a16:creationId xmlns="" xmlns:a16="http://schemas.microsoft.com/office/drawing/2014/main" id="{528E8ABB-B85E-4FD9-9D02-E734471BF979}"/>
              </a:ext>
            </a:extLst>
          </p:cNvPr>
          <p:cNvPicPr/>
          <p:nvPr/>
        </p:nvPicPr>
        <p:blipFill>
          <a:blip r:embed="rId4" cstate="print"/>
          <a:srcRect b="-6035"/>
          <a:stretch>
            <a:fillRect/>
          </a:stretch>
        </p:blipFill>
        <p:spPr bwMode="auto">
          <a:xfrm>
            <a:off x="1808858" y="614037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UDE\Desktop\logo-secretaria-saude-matorico.jpg">
            <a:extLst>
              <a:ext uri="{FF2B5EF4-FFF2-40B4-BE49-F238E27FC236}">
                <a16:creationId xmlns="" xmlns:a16="http://schemas.microsoft.com/office/drawing/2014/main" id="{CFFF37AB-2AB2-463A-BC47-252CD10F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539" y="6140374"/>
            <a:ext cx="1129622" cy="476250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BFA9815-7A94-4D9F-A8B7-7134A4D1DEBC}"/>
              </a:ext>
            </a:extLst>
          </p:cNvPr>
          <p:cNvSpPr txBox="1"/>
          <p:nvPr/>
        </p:nvSpPr>
        <p:spPr>
          <a:xfrm>
            <a:off x="8701644" y="6123195"/>
            <a:ext cx="332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POSTO SAÚDE - MATO RICO</a:t>
            </a:r>
            <a:b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</a:br>
            <a:r>
              <a:rPr lang="pt-BR" b="1" i="1" dirty="0">
                <a:solidFill>
                  <a:srgbClr val="132F20"/>
                </a:solidFill>
                <a:latin typeface="Calibri" pitchFamily="34" charset="0"/>
                <a:ea typeface="BatangChe" pitchFamily="49" charset="-127"/>
                <a:cs typeface="Vani" pitchFamily="34" charset="0"/>
              </a:rPr>
              <a:t>3º QUADRIMESTRE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7419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686</Words>
  <Application>Microsoft Office PowerPoint</Application>
  <PresentationFormat>Personalizar</PresentationFormat>
  <Paragraphs>268</Paragraphs>
  <Slides>54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1_Tema do Office</vt:lpstr>
      <vt:lpstr>Tema do Office</vt:lpstr>
      <vt:lpstr>SECRETARIA DE SAÚDE  DE  MATO RICO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VACINAS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USER</cp:lastModifiedBy>
  <cp:revision>141</cp:revision>
  <dcterms:created xsi:type="dcterms:W3CDTF">2021-04-27T16:50:57Z</dcterms:created>
  <dcterms:modified xsi:type="dcterms:W3CDTF">2023-02-27T11:27:33Z</dcterms:modified>
</cp:coreProperties>
</file>