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58" r:id="rId3"/>
    <p:sldId id="388" r:id="rId4"/>
    <p:sldId id="391" r:id="rId5"/>
    <p:sldId id="392" r:id="rId6"/>
    <p:sldId id="389" r:id="rId7"/>
    <p:sldId id="390" r:id="rId8"/>
    <p:sldId id="393" r:id="rId9"/>
    <p:sldId id="394" r:id="rId10"/>
    <p:sldId id="395" r:id="rId11"/>
    <p:sldId id="396" r:id="rId12"/>
    <p:sldId id="407" r:id="rId13"/>
    <p:sldId id="387" r:id="rId14"/>
    <p:sldId id="376" r:id="rId15"/>
    <p:sldId id="402" r:id="rId16"/>
    <p:sldId id="296" r:id="rId17"/>
    <p:sldId id="399" r:id="rId18"/>
    <p:sldId id="397" r:id="rId19"/>
    <p:sldId id="398" r:id="rId20"/>
    <p:sldId id="400" r:id="rId21"/>
    <p:sldId id="401" r:id="rId22"/>
    <p:sldId id="341" r:id="rId23"/>
    <p:sldId id="403" r:id="rId24"/>
    <p:sldId id="405" r:id="rId25"/>
    <p:sldId id="305" r:id="rId2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B5D41"/>
    <a:srgbClr val="006666"/>
    <a:srgbClr val="526D47"/>
    <a:srgbClr val="4A5F37"/>
    <a:srgbClr val="5F7E52"/>
    <a:srgbClr val="4A83C6"/>
    <a:srgbClr val="584E2A"/>
    <a:srgbClr val="3E371E"/>
    <a:srgbClr val="FBB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2895" autoAdjust="0"/>
  </p:normalViewPr>
  <p:slideViewPr>
    <p:cSldViewPr>
      <p:cViewPr varScale="1">
        <p:scale>
          <a:sx n="83" d="100"/>
          <a:sy n="83" d="100"/>
        </p:scale>
        <p:origin x="9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Viagens e Encaminhamentos a Especialistas e Exames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Londrina</c:v>
                </c:pt>
                <c:pt idx="1">
                  <c:v>Curitiba</c:v>
                </c:pt>
                <c:pt idx="2">
                  <c:v>Pitanga</c:v>
                </c:pt>
                <c:pt idx="3">
                  <c:v>Ivaiporã</c:v>
                </c:pt>
                <c:pt idx="4">
                  <c:v>Guarapuava</c:v>
                </c:pt>
                <c:pt idx="5">
                  <c:v>Nova Tebas</c:v>
                </c:pt>
                <c:pt idx="6">
                  <c:v>Campo Mourão</c:v>
                </c:pt>
                <c:pt idx="7">
                  <c:v>Cascavel</c:v>
                </c:pt>
                <c:pt idx="8">
                  <c:v>Maringa</c:v>
                </c:pt>
                <c:pt idx="9">
                  <c:v>Arapongas</c:v>
                </c:pt>
                <c:pt idx="10">
                  <c:v>Iretama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65</c:v>
                </c:pt>
                <c:pt idx="1">
                  <c:v>35</c:v>
                </c:pt>
                <c:pt idx="2">
                  <c:v>58</c:v>
                </c:pt>
                <c:pt idx="3">
                  <c:v>185</c:v>
                </c:pt>
                <c:pt idx="4">
                  <c:v>9</c:v>
                </c:pt>
                <c:pt idx="5">
                  <c:v>14</c:v>
                </c:pt>
                <c:pt idx="6">
                  <c:v>43</c:v>
                </c:pt>
                <c:pt idx="7">
                  <c:v>16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C-4D98-A619-59F7290445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77858544"/>
        <c:axId val="4778606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Planilha1!$C$1</c15:sqref>
                        </c15:formulaRef>
                      </c:ext>
                    </c:extLst>
                    <c:strCache>
                      <c:ptCount val="1"/>
                      <c:pt idx="0">
                        <c:v>Coluna1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Planilha1!$A$2:$A$13</c15:sqref>
                        </c15:formulaRef>
                      </c:ext>
                    </c:extLst>
                    <c:strCache>
                      <c:ptCount val="12"/>
                      <c:pt idx="0">
                        <c:v>Londrina</c:v>
                      </c:pt>
                      <c:pt idx="1">
                        <c:v>Curitiba</c:v>
                      </c:pt>
                      <c:pt idx="2">
                        <c:v>Pitanga</c:v>
                      </c:pt>
                      <c:pt idx="3">
                        <c:v>Ivaiporã</c:v>
                      </c:pt>
                      <c:pt idx="4">
                        <c:v>Guarapuava</c:v>
                      </c:pt>
                      <c:pt idx="5">
                        <c:v>Nova Tebas</c:v>
                      </c:pt>
                      <c:pt idx="6">
                        <c:v>Campo Mourão</c:v>
                      </c:pt>
                      <c:pt idx="7">
                        <c:v>Cascavel</c:v>
                      </c:pt>
                      <c:pt idx="8">
                        <c:v>Maringa</c:v>
                      </c:pt>
                      <c:pt idx="9">
                        <c:v>Arapongas</c:v>
                      </c:pt>
                      <c:pt idx="10">
                        <c:v>Iretama</c:v>
                      </c:pt>
                      <c:pt idx="11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B4C-4D98-A619-59F7290445D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Planilha1!$D$1</c15:sqref>
                        </c15:formulaRef>
                      </c:ext>
                    </c:extLst>
                    <c:strCache>
                      <c:ptCount val="1"/>
                      <c:pt idx="0">
                        <c:v>Coluna2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Planilha1!$A$2:$A$13</c15:sqref>
                        </c15:formulaRef>
                      </c:ext>
                    </c:extLst>
                    <c:strCache>
                      <c:ptCount val="12"/>
                      <c:pt idx="0">
                        <c:v>Londrina</c:v>
                      </c:pt>
                      <c:pt idx="1">
                        <c:v>Curitiba</c:v>
                      </c:pt>
                      <c:pt idx="2">
                        <c:v>Pitanga</c:v>
                      </c:pt>
                      <c:pt idx="3">
                        <c:v>Ivaiporã</c:v>
                      </c:pt>
                      <c:pt idx="4">
                        <c:v>Guarapuava</c:v>
                      </c:pt>
                      <c:pt idx="5">
                        <c:v>Nova Tebas</c:v>
                      </c:pt>
                      <c:pt idx="6">
                        <c:v>Campo Mourão</c:v>
                      </c:pt>
                      <c:pt idx="7">
                        <c:v>Cascavel</c:v>
                      </c:pt>
                      <c:pt idx="8">
                        <c:v>Maringa</c:v>
                      </c:pt>
                      <c:pt idx="9">
                        <c:v>Arapongas</c:v>
                      </c:pt>
                      <c:pt idx="10">
                        <c:v>Iretama</c:v>
                      </c:pt>
                      <c:pt idx="11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B4C-4D98-A619-59F7290445DE}"/>
                  </c:ext>
                </c:extLst>
              </c15:ser>
            </c15:filteredBarSeries>
          </c:ext>
        </c:extLst>
      </c:barChart>
      <c:catAx>
        <c:axId val="47785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7860624"/>
        <c:crosses val="autoZero"/>
        <c:auto val="1"/>
        <c:lblAlgn val="ctr"/>
        <c:lblOffset val="100"/>
        <c:noMultiLvlLbl val="0"/>
      </c:catAx>
      <c:valAx>
        <c:axId val="47786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785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Atendimento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36E-2"/>
          <c:y val="0.12427252913378188"/>
          <c:w val="0.9277800865169632"/>
          <c:h val="0.6270229184796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INTERNO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FD2-4FC1-9DF3-B86D5FF14E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DISPENSADA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FD2-4FC1-9DF3-B86D5FF14E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INTERNO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FD2-4FC1-9DF3-B86D5FF14E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INTERNO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FD2-4FC1-9DF3-B86D5FF14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DENTISTA DAIANA</c:v>
                </c:pt>
                <c:pt idx="1">
                  <c:v>DENTISTA LUCIANA</c:v>
                </c:pt>
                <c:pt idx="2">
                  <c:v>EDUCADORA FISÍCA</c:v>
                </c:pt>
                <c:pt idx="3">
                  <c:v>FISIOTERAPIA</c:v>
                </c:pt>
                <c:pt idx="4">
                  <c:v>FONOAUDIOLOGIA</c:v>
                </c:pt>
                <c:pt idx="5">
                  <c:v>NUTRICIONISTA</c:v>
                </c:pt>
                <c:pt idx="6">
                  <c:v>PSICOLOGA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2-4FC1-9DF3-B86D5FF14E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D2-4FC1-9DF3-B86D5FF14E9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DISPENSADA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D2-4FC1-9DF3-B86D5FF14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DENTISTA DAIANA</c:v>
                </c:pt>
                <c:pt idx="1">
                  <c:v>DENTISTA LUCIANA</c:v>
                </c:pt>
                <c:pt idx="2">
                  <c:v>EDUCADORA FISÍCA</c:v>
                </c:pt>
                <c:pt idx="3">
                  <c:v>FISIOTERAPIA</c:v>
                </c:pt>
                <c:pt idx="4">
                  <c:v>FONOAUDIOLOGIA</c:v>
                </c:pt>
                <c:pt idx="5">
                  <c:v>NUTRICIONISTA</c:v>
                </c:pt>
                <c:pt idx="6">
                  <c:v>PSICOLOGA</c:v>
                </c:pt>
              </c:strCache>
            </c:strRef>
          </c:cat>
          <c:val>
            <c:numRef>
              <c:f>Planilha1!$C$2:$C$8</c:f>
              <c:numCache>
                <c:formatCode>General</c:formatCode>
                <c:ptCount val="7"/>
                <c:pt idx="0">
                  <c:v>133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2-4FC1-9DF3-B86D5FF14E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DENTISTA DAIANA</c:v>
                </c:pt>
                <c:pt idx="1">
                  <c:v>DENTISTA LUCIANA</c:v>
                </c:pt>
                <c:pt idx="2">
                  <c:v>EDUCADORA FISÍCA</c:v>
                </c:pt>
                <c:pt idx="3">
                  <c:v>FISIOTERAPIA</c:v>
                </c:pt>
                <c:pt idx="4">
                  <c:v>FONOAUDIOLOGIA</c:v>
                </c:pt>
                <c:pt idx="5">
                  <c:v>NUTRICIONISTA</c:v>
                </c:pt>
                <c:pt idx="6">
                  <c:v>PSICOLOGA</c:v>
                </c:pt>
              </c:strCache>
            </c:strRef>
          </c:cat>
          <c:val>
            <c:numRef>
              <c:f>Planilha1!$D$2:$D$8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DFD2-4FC1-9DF3-B86D5FF14E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4199520"/>
        <c:axId val="524199936"/>
      </c:barChart>
      <c:catAx>
        <c:axId val="5241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4199936"/>
        <c:crosses val="autoZero"/>
        <c:auto val="1"/>
        <c:lblAlgn val="ctr"/>
        <c:lblOffset val="100"/>
        <c:noMultiLvlLbl val="0"/>
      </c:catAx>
      <c:valAx>
        <c:axId val="52419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419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i="0" baseline="0" dirty="0">
                <a:effectLst/>
              </a:rPr>
              <a:t>Viagens e Encaminhamentos a Especialistas e Exames</a:t>
            </a:r>
            <a:endParaRPr lang="pt-BR" sz="32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Arapongas</c:v>
                </c:pt>
                <c:pt idx="1">
                  <c:v>Campo Mourão</c:v>
                </c:pt>
                <c:pt idx="2">
                  <c:v>Curitiba</c:v>
                </c:pt>
                <c:pt idx="3">
                  <c:v>Guarapuava</c:v>
                </c:pt>
                <c:pt idx="4">
                  <c:v>Ivaiporã</c:v>
                </c:pt>
                <c:pt idx="5">
                  <c:v>Londrina</c:v>
                </c:pt>
                <c:pt idx="6">
                  <c:v>Nova Tebas</c:v>
                </c:pt>
                <c:pt idx="7">
                  <c:v>Pitanga</c:v>
                </c:pt>
                <c:pt idx="8">
                  <c:v>Terra Boa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General</c:formatCode>
                <c:ptCount val="10"/>
                <c:pt idx="0">
                  <c:v>2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  <c:pt idx="4">
                  <c:v>12</c:v>
                </c:pt>
                <c:pt idx="5">
                  <c:v>1</c:v>
                </c:pt>
                <c:pt idx="6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E-4AF8-B777-16D0F30EB25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Arapongas</c:v>
                </c:pt>
                <c:pt idx="1">
                  <c:v>Campo Mourão</c:v>
                </c:pt>
                <c:pt idx="2">
                  <c:v>Curitiba</c:v>
                </c:pt>
                <c:pt idx="3">
                  <c:v>Guarapuava</c:v>
                </c:pt>
                <c:pt idx="4">
                  <c:v>Ivaiporã</c:v>
                </c:pt>
                <c:pt idx="5">
                  <c:v>Londrina</c:v>
                </c:pt>
                <c:pt idx="6">
                  <c:v>Nova Tebas</c:v>
                </c:pt>
                <c:pt idx="7">
                  <c:v>Pitanga</c:v>
                </c:pt>
                <c:pt idx="8">
                  <c:v>Terra Boa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046E-4AF8-B777-16D0F30EB25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Arapongas</c:v>
                </c:pt>
                <c:pt idx="1">
                  <c:v>Campo Mourão</c:v>
                </c:pt>
                <c:pt idx="2">
                  <c:v>Curitiba</c:v>
                </c:pt>
                <c:pt idx="3">
                  <c:v>Guarapuava</c:v>
                </c:pt>
                <c:pt idx="4">
                  <c:v>Ivaiporã</c:v>
                </c:pt>
                <c:pt idx="5">
                  <c:v>Londrina</c:v>
                </c:pt>
                <c:pt idx="6">
                  <c:v>Nova Tebas</c:v>
                </c:pt>
                <c:pt idx="7">
                  <c:v>Pitanga</c:v>
                </c:pt>
                <c:pt idx="8">
                  <c:v>Terra Boa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046E-4AF8-B777-16D0F30EB2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87997280"/>
        <c:axId val="1987979808"/>
      </c:barChart>
      <c:catAx>
        <c:axId val="19879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979808"/>
        <c:crosses val="autoZero"/>
        <c:auto val="1"/>
        <c:lblAlgn val="ctr"/>
        <c:lblOffset val="100"/>
        <c:noMultiLvlLbl val="0"/>
      </c:catAx>
      <c:valAx>
        <c:axId val="19879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9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Encaminhamento</a:t>
            </a:r>
            <a:r>
              <a:rPr lang="pt-BR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Especialidades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Cardiologista</c:v>
                </c:pt>
                <c:pt idx="1">
                  <c:v>Dermatologista</c:v>
                </c:pt>
                <c:pt idx="2">
                  <c:v>Ginecologista</c:v>
                </c:pt>
                <c:pt idx="3">
                  <c:v>Nefrologista</c:v>
                </c:pt>
                <c:pt idx="4">
                  <c:v>Oftalmologista</c:v>
                </c:pt>
                <c:pt idx="5">
                  <c:v>Oncologista</c:v>
                </c:pt>
                <c:pt idx="6">
                  <c:v>Ortopedista</c:v>
                </c:pt>
                <c:pt idx="7">
                  <c:v>Reumatologista</c:v>
                </c:pt>
                <c:pt idx="8">
                  <c:v>Vascular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2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1-4638-B468-F78E65AC15E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Cardiologista</c:v>
                </c:pt>
                <c:pt idx="1">
                  <c:v>Dermatologista</c:v>
                </c:pt>
                <c:pt idx="2">
                  <c:v>Ginecologista</c:v>
                </c:pt>
                <c:pt idx="3">
                  <c:v>Nefrologista</c:v>
                </c:pt>
                <c:pt idx="4">
                  <c:v>Oftalmologista</c:v>
                </c:pt>
                <c:pt idx="5">
                  <c:v>Oncologista</c:v>
                </c:pt>
                <c:pt idx="6">
                  <c:v>Ortopedista</c:v>
                </c:pt>
                <c:pt idx="7">
                  <c:v>Reumatologista</c:v>
                </c:pt>
                <c:pt idx="8">
                  <c:v>Vascular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D841-4638-B468-F78E65AC15E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Cardiologista</c:v>
                </c:pt>
                <c:pt idx="1">
                  <c:v>Dermatologista</c:v>
                </c:pt>
                <c:pt idx="2">
                  <c:v>Ginecologista</c:v>
                </c:pt>
                <c:pt idx="3">
                  <c:v>Nefrologista</c:v>
                </c:pt>
                <c:pt idx="4">
                  <c:v>Oftalmologista</c:v>
                </c:pt>
                <c:pt idx="5">
                  <c:v>Oncologista</c:v>
                </c:pt>
                <c:pt idx="6">
                  <c:v>Ortopedista</c:v>
                </c:pt>
                <c:pt idx="7">
                  <c:v>Reumatologista</c:v>
                </c:pt>
                <c:pt idx="8">
                  <c:v>Vascular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841-4638-B468-F78E65AC1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18686288"/>
        <c:axId val="1918687120"/>
      </c:barChart>
      <c:catAx>
        <c:axId val="191868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687120"/>
        <c:crosses val="autoZero"/>
        <c:auto val="1"/>
        <c:lblAlgn val="ctr"/>
        <c:lblOffset val="100"/>
        <c:noMultiLvlLbl val="0"/>
      </c:catAx>
      <c:valAx>
        <c:axId val="19186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68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ENCAMINHAMENTOS PARA A REALIZAÇÃO DE EXAMES</a:t>
            </a:r>
            <a:endParaRPr lang="pt-BR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Eletroencefalograma (ECG)</c:v>
                </c:pt>
                <c:pt idx="1">
                  <c:v>Raio X</c:v>
                </c:pt>
                <c:pt idx="2">
                  <c:v>Tomografia</c:v>
                </c:pt>
                <c:pt idx="3">
                  <c:v>Ultasson Obstétrica</c:v>
                </c:pt>
                <c:pt idx="4">
                  <c:v>Total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16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7-4F48-8F4F-9C794F492D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Eletroencefalograma (ECG)</c:v>
                </c:pt>
                <c:pt idx="1">
                  <c:v>Raio X</c:v>
                </c:pt>
                <c:pt idx="2">
                  <c:v>Tomografia</c:v>
                </c:pt>
                <c:pt idx="3">
                  <c:v>Ultasson Obstétrica</c:v>
                </c:pt>
                <c:pt idx="4">
                  <c:v>Total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BA7-4F48-8F4F-9C794F492D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Eletroencefalograma (ECG)</c:v>
                </c:pt>
                <c:pt idx="1">
                  <c:v>Raio X</c:v>
                </c:pt>
                <c:pt idx="2">
                  <c:v>Tomografia</c:v>
                </c:pt>
                <c:pt idx="3">
                  <c:v>Ultasson Obstétrica</c:v>
                </c:pt>
                <c:pt idx="4">
                  <c:v>Total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BA7-4F48-8F4F-9C794F492D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87971072"/>
        <c:axId val="1987965664"/>
      </c:barChart>
      <c:catAx>
        <c:axId val="19879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965664"/>
        <c:crosses val="autoZero"/>
        <c:auto val="1"/>
        <c:lblAlgn val="ctr"/>
        <c:lblOffset val="100"/>
        <c:noMultiLvlLbl val="0"/>
      </c:catAx>
      <c:valAx>
        <c:axId val="198796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97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Ambulatório</a:t>
            </a:r>
            <a:r>
              <a:rPr lang="pt-BR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Aferição de Pressão Arterial</c:v>
                </c:pt>
                <c:pt idx="1">
                  <c:v>Curativos</c:v>
                </c:pt>
                <c:pt idx="2">
                  <c:v>HTG</c:v>
                </c:pt>
                <c:pt idx="3">
                  <c:v>Imobilização</c:v>
                </c:pt>
                <c:pt idx="4">
                  <c:v>Injeção</c:v>
                </c:pt>
                <c:pt idx="5">
                  <c:v>Lavagem Ouvido</c:v>
                </c:pt>
                <c:pt idx="6">
                  <c:v>Retirada de Corpo Estranho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202</c:v>
                </c:pt>
                <c:pt idx="1">
                  <c:v>79</c:v>
                </c:pt>
                <c:pt idx="2">
                  <c:v>77</c:v>
                </c:pt>
                <c:pt idx="3">
                  <c:v>16</c:v>
                </c:pt>
                <c:pt idx="4">
                  <c:v>43</c:v>
                </c:pt>
                <c:pt idx="5">
                  <c:v>8</c:v>
                </c:pt>
                <c:pt idx="6">
                  <c:v>8</c:v>
                </c:pt>
                <c:pt idx="7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9-4111-BC03-4D1ABAEC13F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Aferição de Pressão Arterial</c:v>
                </c:pt>
                <c:pt idx="1">
                  <c:v>Curativos</c:v>
                </c:pt>
                <c:pt idx="2">
                  <c:v>HTG</c:v>
                </c:pt>
                <c:pt idx="3">
                  <c:v>Imobilização</c:v>
                </c:pt>
                <c:pt idx="4">
                  <c:v>Injeção</c:v>
                </c:pt>
                <c:pt idx="5">
                  <c:v>Lavagem Ouvido</c:v>
                </c:pt>
                <c:pt idx="6">
                  <c:v>Retirada de Corpo Estranho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8009-4111-BC03-4D1ABAEC13F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Aferição de Pressão Arterial</c:v>
                </c:pt>
                <c:pt idx="1">
                  <c:v>Curativos</c:v>
                </c:pt>
                <c:pt idx="2">
                  <c:v>HTG</c:v>
                </c:pt>
                <c:pt idx="3">
                  <c:v>Imobilização</c:v>
                </c:pt>
                <c:pt idx="4">
                  <c:v>Injeção</c:v>
                </c:pt>
                <c:pt idx="5">
                  <c:v>Lavagem Ouvido</c:v>
                </c:pt>
                <c:pt idx="6">
                  <c:v>Retirada de Corpo Estranho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8009-4111-BC03-4D1ABAEC1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84804224"/>
        <c:axId val="1984814624"/>
      </c:barChart>
      <c:catAx>
        <c:axId val="19848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4814624"/>
        <c:crosses val="autoZero"/>
        <c:auto val="1"/>
        <c:lblAlgn val="ctr"/>
        <c:lblOffset val="100"/>
        <c:noMultiLvlLbl val="0"/>
      </c:catAx>
      <c:valAx>
        <c:axId val="198481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48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Pacientes em Obseervação</c:v>
                </c:pt>
                <c:pt idx="1">
                  <c:v>Encaminhamento de Emergencia</c:v>
                </c:pt>
                <c:pt idx="2">
                  <c:v>Consultas Médicas</c:v>
                </c:pt>
                <c:pt idx="3">
                  <c:v>Consultas de Enfermagem</c:v>
                </c:pt>
                <c:pt idx="4">
                  <c:v>Consultas Pré-Natal</c:v>
                </c:pt>
                <c:pt idx="5">
                  <c:v>Visitas Domiciliares</c:v>
                </c:pt>
                <c:pt idx="6">
                  <c:v>Preventivos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20</c:v>
                </c:pt>
                <c:pt idx="1">
                  <c:v>12</c:v>
                </c:pt>
                <c:pt idx="2">
                  <c:v>73</c:v>
                </c:pt>
                <c:pt idx="3">
                  <c:v>427</c:v>
                </c:pt>
                <c:pt idx="4">
                  <c:v>24</c:v>
                </c:pt>
                <c:pt idx="5">
                  <c:v>145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6-48C0-84C9-4E029E019C5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Pacientes em Obseervação</c:v>
                </c:pt>
                <c:pt idx="1">
                  <c:v>Encaminhamento de Emergencia</c:v>
                </c:pt>
                <c:pt idx="2">
                  <c:v>Consultas Médicas</c:v>
                </c:pt>
                <c:pt idx="3">
                  <c:v>Consultas de Enfermagem</c:v>
                </c:pt>
                <c:pt idx="4">
                  <c:v>Consultas Pré-Natal</c:v>
                </c:pt>
                <c:pt idx="5">
                  <c:v>Visitas Domiciliares</c:v>
                </c:pt>
                <c:pt idx="6">
                  <c:v>Preventivos</c:v>
                </c:pt>
              </c:strCache>
            </c:strRef>
          </c:cat>
          <c:val>
            <c:numRef>
              <c:f>Planilha1!$C$2:$C$8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A86-48C0-84C9-4E029E019C5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Pacientes em Obseervação</c:v>
                </c:pt>
                <c:pt idx="1">
                  <c:v>Encaminhamento de Emergencia</c:v>
                </c:pt>
                <c:pt idx="2">
                  <c:v>Consultas Médicas</c:v>
                </c:pt>
                <c:pt idx="3">
                  <c:v>Consultas de Enfermagem</c:v>
                </c:pt>
                <c:pt idx="4">
                  <c:v>Consultas Pré-Natal</c:v>
                </c:pt>
                <c:pt idx="5">
                  <c:v>Visitas Domiciliares</c:v>
                </c:pt>
                <c:pt idx="6">
                  <c:v>Preventivos</c:v>
                </c:pt>
              </c:strCache>
            </c:strRef>
          </c:cat>
          <c:val>
            <c:numRef>
              <c:f>Planilha1!$D$2:$D$8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A86-48C0-84C9-4E029E019C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87985216"/>
        <c:axId val="1987986880"/>
      </c:barChart>
      <c:catAx>
        <c:axId val="19879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986880"/>
        <c:crosses val="autoZero"/>
        <c:auto val="1"/>
        <c:lblAlgn val="ctr"/>
        <c:lblOffset val="100"/>
        <c:noMultiLvlLbl val="0"/>
      </c:catAx>
      <c:valAx>
        <c:axId val="1987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9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Ambulatório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3577938174394865E-2"/>
          <c:y val="0.14752912182551947"/>
          <c:w val="0.92790354330708658"/>
          <c:h val="0.71062656867420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9"/>
                <c:pt idx="0">
                  <c:v>Aferição de Pressão</c:v>
                </c:pt>
                <c:pt idx="2">
                  <c:v>Aferição de Temperatura</c:v>
                </c:pt>
                <c:pt idx="4">
                  <c:v>Curativo</c:v>
                </c:pt>
                <c:pt idx="6">
                  <c:v>Htg</c:v>
                </c:pt>
                <c:pt idx="8">
                  <c:v>Total</c:v>
                </c:pt>
              </c:strCache>
            </c:strRef>
          </c:cat>
          <c:val>
            <c:numRef>
              <c:f>Planilha1!$B$2:$B$12</c:f>
              <c:numCache>
                <c:formatCode>General</c:formatCode>
                <c:ptCount val="11"/>
                <c:pt idx="0">
                  <c:v>17</c:v>
                </c:pt>
                <c:pt idx="2">
                  <c:v>10</c:v>
                </c:pt>
                <c:pt idx="4">
                  <c:v>9</c:v>
                </c:pt>
                <c:pt idx="6">
                  <c:v>10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F-4EB2-8271-440704C182E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9"/>
                <c:pt idx="0">
                  <c:v>Aferição de Pressão</c:v>
                </c:pt>
                <c:pt idx="2">
                  <c:v>Aferição de Temperatura</c:v>
                </c:pt>
                <c:pt idx="4">
                  <c:v>Curativo</c:v>
                </c:pt>
                <c:pt idx="6">
                  <c:v>Htg</c:v>
                </c:pt>
                <c:pt idx="8">
                  <c:v>Total</c:v>
                </c:pt>
              </c:strCache>
            </c:strRef>
          </c:cat>
          <c:val>
            <c:numRef>
              <c:f>Planilha1!$C$2:$C$12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6CCF-4EB2-8271-440704C182E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9"/>
                <c:pt idx="0">
                  <c:v>Aferição de Pressão</c:v>
                </c:pt>
                <c:pt idx="2">
                  <c:v>Aferição de Temperatura</c:v>
                </c:pt>
                <c:pt idx="4">
                  <c:v>Curativo</c:v>
                </c:pt>
                <c:pt idx="6">
                  <c:v>Htg</c:v>
                </c:pt>
                <c:pt idx="8">
                  <c:v>Total</c:v>
                </c:pt>
              </c:strCache>
            </c:strRef>
          </c:cat>
          <c:val>
            <c:numRef>
              <c:f>Planilha1!$D$2:$D$12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6CCF-4EB2-8271-440704C182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54217151"/>
        <c:axId val="1254225471"/>
      </c:barChart>
      <c:catAx>
        <c:axId val="12542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4225471"/>
        <c:crosses val="autoZero"/>
        <c:auto val="1"/>
        <c:lblAlgn val="ctr"/>
        <c:lblOffset val="100"/>
        <c:noMultiLvlLbl val="0"/>
      </c:catAx>
      <c:valAx>
        <c:axId val="125422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421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Consultas Médicas</c:v>
                </c:pt>
                <c:pt idx="1">
                  <c:v>Visitas Domiciliar Nivel Médio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63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C-4585-9977-F46DDC10A78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Consultas Médicas</c:v>
                </c:pt>
                <c:pt idx="1">
                  <c:v>Visitas Domiciliar Nivel Médio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E6CC-4585-9977-F46DDC10A78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Consultas Médicas</c:v>
                </c:pt>
                <c:pt idx="1">
                  <c:v>Visitas Domiciliar Nivel Médio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E6CC-4585-9977-F46DDC10A7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2176943"/>
        <c:axId val="1232168623"/>
      </c:barChart>
      <c:catAx>
        <c:axId val="123217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2168623"/>
        <c:crosses val="autoZero"/>
        <c:auto val="1"/>
        <c:lblAlgn val="ctr"/>
        <c:lblOffset val="100"/>
        <c:noMultiLvlLbl val="0"/>
      </c:catAx>
      <c:valAx>
        <c:axId val="123216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2176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Encaminhamento para Especialidades</a:t>
            </a:r>
          </a:p>
        </c:rich>
      </c:tx>
      <c:layout>
        <c:manualLayout>
          <c:xMode val="edge"/>
          <c:yMode val="edge"/>
          <c:x val="0.236635802469135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5"/>
                <c:pt idx="0">
                  <c:v>Alta Radio</c:v>
                </c:pt>
                <c:pt idx="1">
                  <c:v>Alta Hospitalar</c:v>
                </c:pt>
                <c:pt idx="2">
                  <c:v>Anestesista</c:v>
                </c:pt>
                <c:pt idx="3">
                  <c:v>Avaliação</c:v>
                </c:pt>
                <c:pt idx="4">
                  <c:v>Consulta Alto Risco</c:v>
                </c:pt>
                <c:pt idx="5">
                  <c:v>Cnsulta Quimioterapia</c:v>
                </c:pt>
                <c:pt idx="6">
                  <c:v>Consulta Transplante</c:v>
                </c:pt>
                <c:pt idx="7">
                  <c:v>Cesaria</c:v>
                </c:pt>
                <c:pt idx="8">
                  <c:v>Cirurgia Geral</c:v>
                </c:pt>
                <c:pt idx="9">
                  <c:v>Cirurgia Oftalmo</c:v>
                </c:pt>
                <c:pt idx="10">
                  <c:v>Cirugião</c:v>
                </c:pt>
                <c:pt idx="11">
                  <c:v>Consulta Cirurgia</c:v>
                </c:pt>
                <c:pt idx="12">
                  <c:v>Clinico Geral</c:v>
                </c:pt>
                <c:pt idx="13">
                  <c:v>Cardiopediatria</c:v>
                </c:pt>
                <c:pt idx="14">
                  <c:v>Consulta</c:v>
                </c:pt>
                <c:pt idx="15">
                  <c:v>Cardiologia</c:v>
                </c:pt>
                <c:pt idx="16">
                  <c:v>Cirurgia</c:v>
                </c:pt>
                <c:pt idx="17">
                  <c:v>Dermatologista</c:v>
                </c:pt>
                <c:pt idx="18">
                  <c:v>Emergencia</c:v>
                </c:pt>
                <c:pt idx="19">
                  <c:v>Extratificação Alto Risco</c:v>
                </c:pt>
                <c:pt idx="20">
                  <c:v>Farmacia Regional</c:v>
                </c:pt>
                <c:pt idx="21">
                  <c:v>Geriatria</c:v>
                </c:pt>
                <c:pt idx="22">
                  <c:v>Gastro</c:v>
                </c:pt>
                <c:pt idx="23">
                  <c:v>Ginecologista</c:v>
                </c:pt>
                <c:pt idx="24">
                  <c:v>Internamento</c:v>
                </c:pt>
              </c:strCache>
            </c:strRef>
          </c:cat>
          <c:val>
            <c:numRef>
              <c:f>Planilha1!$B$2:$B$28</c:f>
              <c:numCache>
                <c:formatCode>General</c:formatCode>
                <c:ptCount val="27"/>
                <c:pt idx="0">
                  <c:v>1</c:v>
                </c:pt>
                <c:pt idx="1">
                  <c:v>13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14</c:v>
                </c:pt>
                <c:pt idx="12">
                  <c:v>1</c:v>
                </c:pt>
                <c:pt idx="13">
                  <c:v>1</c:v>
                </c:pt>
                <c:pt idx="14">
                  <c:v>12</c:v>
                </c:pt>
                <c:pt idx="15">
                  <c:v>27</c:v>
                </c:pt>
                <c:pt idx="16">
                  <c:v>3</c:v>
                </c:pt>
                <c:pt idx="17">
                  <c:v>12</c:v>
                </c:pt>
                <c:pt idx="18">
                  <c:v>33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4</c:v>
                </c:pt>
                <c:pt idx="23">
                  <c:v>27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5-4D92-BE31-B56080505C5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5"/>
                <c:pt idx="0">
                  <c:v>Alta Radio</c:v>
                </c:pt>
                <c:pt idx="1">
                  <c:v>Alta Hospitalar</c:v>
                </c:pt>
                <c:pt idx="2">
                  <c:v>Anestesista</c:v>
                </c:pt>
                <c:pt idx="3">
                  <c:v>Avaliação</c:v>
                </c:pt>
                <c:pt idx="4">
                  <c:v>Consulta Alto Risco</c:v>
                </c:pt>
                <c:pt idx="5">
                  <c:v>Cnsulta Quimioterapia</c:v>
                </c:pt>
                <c:pt idx="6">
                  <c:v>Consulta Transplante</c:v>
                </c:pt>
                <c:pt idx="7">
                  <c:v>Cesaria</c:v>
                </c:pt>
                <c:pt idx="8">
                  <c:v>Cirurgia Geral</c:v>
                </c:pt>
                <c:pt idx="9">
                  <c:v>Cirurgia Oftalmo</c:v>
                </c:pt>
                <c:pt idx="10">
                  <c:v>Cirugião</c:v>
                </c:pt>
                <c:pt idx="11">
                  <c:v>Consulta Cirurgia</c:v>
                </c:pt>
                <c:pt idx="12">
                  <c:v>Clinico Geral</c:v>
                </c:pt>
                <c:pt idx="13">
                  <c:v>Cardiopediatria</c:v>
                </c:pt>
                <c:pt idx="14">
                  <c:v>Consulta</c:v>
                </c:pt>
                <c:pt idx="15">
                  <c:v>Cardiologia</c:v>
                </c:pt>
                <c:pt idx="16">
                  <c:v>Cirurgia</c:v>
                </c:pt>
                <c:pt idx="17">
                  <c:v>Dermatologista</c:v>
                </c:pt>
                <c:pt idx="18">
                  <c:v>Emergencia</c:v>
                </c:pt>
                <c:pt idx="19">
                  <c:v>Extratificação Alto Risco</c:v>
                </c:pt>
                <c:pt idx="20">
                  <c:v>Farmacia Regional</c:v>
                </c:pt>
                <c:pt idx="21">
                  <c:v>Geriatria</c:v>
                </c:pt>
                <c:pt idx="22">
                  <c:v>Gastro</c:v>
                </c:pt>
                <c:pt idx="23">
                  <c:v>Ginecologista</c:v>
                </c:pt>
                <c:pt idx="24">
                  <c:v>Internamento</c:v>
                </c:pt>
              </c:strCache>
            </c:strRef>
          </c:cat>
          <c:val>
            <c:numRef>
              <c:f>Planilha1!$C$2:$C$28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1-0AA5-4D92-BE31-B56080505C5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5"/>
                <c:pt idx="0">
                  <c:v>Alta Radio</c:v>
                </c:pt>
                <c:pt idx="1">
                  <c:v>Alta Hospitalar</c:v>
                </c:pt>
                <c:pt idx="2">
                  <c:v>Anestesista</c:v>
                </c:pt>
                <c:pt idx="3">
                  <c:v>Avaliação</c:v>
                </c:pt>
                <c:pt idx="4">
                  <c:v>Consulta Alto Risco</c:v>
                </c:pt>
                <c:pt idx="5">
                  <c:v>Cnsulta Quimioterapia</c:v>
                </c:pt>
                <c:pt idx="6">
                  <c:v>Consulta Transplante</c:v>
                </c:pt>
                <c:pt idx="7">
                  <c:v>Cesaria</c:v>
                </c:pt>
                <c:pt idx="8">
                  <c:v>Cirurgia Geral</c:v>
                </c:pt>
                <c:pt idx="9">
                  <c:v>Cirurgia Oftalmo</c:v>
                </c:pt>
                <c:pt idx="10">
                  <c:v>Cirugião</c:v>
                </c:pt>
                <c:pt idx="11">
                  <c:v>Consulta Cirurgia</c:v>
                </c:pt>
                <c:pt idx="12">
                  <c:v>Clinico Geral</c:v>
                </c:pt>
                <c:pt idx="13">
                  <c:v>Cardiopediatria</c:v>
                </c:pt>
                <c:pt idx="14">
                  <c:v>Consulta</c:v>
                </c:pt>
                <c:pt idx="15">
                  <c:v>Cardiologia</c:v>
                </c:pt>
                <c:pt idx="16">
                  <c:v>Cirurgia</c:v>
                </c:pt>
                <c:pt idx="17">
                  <c:v>Dermatologista</c:v>
                </c:pt>
                <c:pt idx="18">
                  <c:v>Emergencia</c:v>
                </c:pt>
                <c:pt idx="19">
                  <c:v>Extratificação Alto Risco</c:v>
                </c:pt>
                <c:pt idx="20">
                  <c:v>Farmacia Regional</c:v>
                </c:pt>
                <c:pt idx="21">
                  <c:v>Geriatria</c:v>
                </c:pt>
                <c:pt idx="22">
                  <c:v>Gastro</c:v>
                </c:pt>
                <c:pt idx="23">
                  <c:v>Ginecologista</c:v>
                </c:pt>
                <c:pt idx="24">
                  <c:v>Internamento</c:v>
                </c:pt>
              </c:strCache>
            </c:strRef>
          </c:cat>
          <c:val>
            <c:numRef>
              <c:f>Planilha1!$D$2:$D$28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2-0AA5-4D92-BE31-B56080505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9622064"/>
        <c:axId val="569642864"/>
      </c:barChart>
      <c:catAx>
        <c:axId val="56962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642864"/>
        <c:crosses val="autoZero"/>
        <c:auto val="1"/>
        <c:lblAlgn val="ctr"/>
        <c:lblOffset val="100"/>
        <c:noMultiLvlLbl val="0"/>
      </c:catAx>
      <c:valAx>
        <c:axId val="56964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62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Encaminhamento</a:t>
            </a:r>
            <a:r>
              <a:rPr lang="pt-BR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Especialidades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780623860388882E-2"/>
          <c:y val="0.13734973833546404"/>
          <c:w val="0.92874086312817905"/>
          <c:h val="0.53814921776559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Serie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Planilha1!$A$2:$A$19</c:f>
              <c:strCache>
                <c:ptCount val="18"/>
                <c:pt idx="0">
                  <c:v>Neurologista</c:v>
                </c:pt>
                <c:pt idx="1">
                  <c:v>Obstetra Mãe Paranaense</c:v>
                </c:pt>
                <c:pt idx="2">
                  <c:v>Obstetra</c:v>
                </c:pt>
                <c:pt idx="3">
                  <c:v>Oncologista</c:v>
                </c:pt>
                <c:pt idx="4">
                  <c:v>Otorrino</c:v>
                </c:pt>
                <c:pt idx="5">
                  <c:v>Odontologia</c:v>
                </c:pt>
                <c:pt idx="6">
                  <c:v>Oftalmologista</c:v>
                </c:pt>
                <c:pt idx="7">
                  <c:v>Pediatra</c:v>
                </c:pt>
                <c:pt idx="8">
                  <c:v>Procotologia</c:v>
                </c:pt>
                <c:pt idx="9">
                  <c:v>Psicologo</c:v>
                </c:pt>
                <c:pt idx="10">
                  <c:v>Pneumologista</c:v>
                </c:pt>
                <c:pt idx="11">
                  <c:v>Psiquiatria</c:v>
                </c:pt>
                <c:pt idx="12">
                  <c:v>Retorno</c:v>
                </c:pt>
                <c:pt idx="13">
                  <c:v>Reumatologista</c:v>
                </c:pt>
                <c:pt idx="14">
                  <c:v>Urologista</c:v>
                </c:pt>
                <c:pt idx="15">
                  <c:v>Vascular</c:v>
                </c:pt>
                <c:pt idx="16">
                  <c:v>Visita Guiada</c:v>
                </c:pt>
                <c:pt idx="17">
                  <c:v>Total</c:v>
                </c:pt>
              </c:strCache>
            </c:strRef>
          </c:cat>
          <c:val>
            <c:numRef>
              <c:f>Planilha1!$B$2:$B$19</c:f>
              <c:numCache>
                <c:formatCode>General</c:formatCode>
                <c:ptCount val="18"/>
                <c:pt idx="0">
                  <c:v>27</c:v>
                </c:pt>
                <c:pt idx="1">
                  <c:v>1</c:v>
                </c:pt>
                <c:pt idx="2">
                  <c:v>17</c:v>
                </c:pt>
                <c:pt idx="3">
                  <c:v>28</c:v>
                </c:pt>
                <c:pt idx="4">
                  <c:v>26</c:v>
                </c:pt>
                <c:pt idx="5">
                  <c:v>6</c:v>
                </c:pt>
                <c:pt idx="6">
                  <c:v>66</c:v>
                </c:pt>
                <c:pt idx="7">
                  <c:v>65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8</c:v>
                </c:pt>
                <c:pt idx="12">
                  <c:v>3</c:v>
                </c:pt>
                <c:pt idx="13">
                  <c:v>10</c:v>
                </c:pt>
                <c:pt idx="14">
                  <c:v>22</c:v>
                </c:pt>
                <c:pt idx="15">
                  <c:v>8</c:v>
                </c:pt>
                <c:pt idx="16">
                  <c:v>3</c:v>
                </c:pt>
                <c:pt idx="17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E-4AA2-915D-932E2EBC06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Planilha1!$A$2:$A$19</c:f>
              <c:strCache>
                <c:ptCount val="18"/>
                <c:pt idx="0">
                  <c:v>Neurologista</c:v>
                </c:pt>
                <c:pt idx="1">
                  <c:v>Obstetra Mãe Paranaense</c:v>
                </c:pt>
                <c:pt idx="2">
                  <c:v>Obstetra</c:v>
                </c:pt>
                <c:pt idx="3">
                  <c:v>Oncologista</c:v>
                </c:pt>
                <c:pt idx="4">
                  <c:v>Otorrino</c:v>
                </c:pt>
                <c:pt idx="5">
                  <c:v>Odontologia</c:v>
                </c:pt>
                <c:pt idx="6">
                  <c:v>Oftalmologista</c:v>
                </c:pt>
                <c:pt idx="7">
                  <c:v>Pediatra</c:v>
                </c:pt>
                <c:pt idx="8">
                  <c:v>Procotologia</c:v>
                </c:pt>
                <c:pt idx="9">
                  <c:v>Psicologo</c:v>
                </c:pt>
                <c:pt idx="10">
                  <c:v>Pneumologista</c:v>
                </c:pt>
                <c:pt idx="11">
                  <c:v>Psiquiatria</c:v>
                </c:pt>
                <c:pt idx="12">
                  <c:v>Retorno</c:v>
                </c:pt>
                <c:pt idx="13">
                  <c:v>Reumatologista</c:v>
                </c:pt>
                <c:pt idx="14">
                  <c:v>Urologista</c:v>
                </c:pt>
                <c:pt idx="15">
                  <c:v>Vascular</c:v>
                </c:pt>
                <c:pt idx="16">
                  <c:v>Visita Guiada</c:v>
                </c:pt>
                <c:pt idx="17">
                  <c:v>Total</c:v>
                </c:pt>
              </c:strCache>
            </c:strRef>
          </c:cat>
          <c:val>
            <c:numRef>
              <c:f>Planilha1!$C$2:$C$19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1-BC3E-4AA2-915D-932E2EBC06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Planilha1!$A$2:$A$19</c:f>
              <c:strCache>
                <c:ptCount val="18"/>
                <c:pt idx="0">
                  <c:v>Neurologista</c:v>
                </c:pt>
                <c:pt idx="1">
                  <c:v>Obstetra Mãe Paranaense</c:v>
                </c:pt>
                <c:pt idx="2">
                  <c:v>Obstetra</c:v>
                </c:pt>
                <c:pt idx="3">
                  <c:v>Oncologista</c:v>
                </c:pt>
                <c:pt idx="4">
                  <c:v>Otorrino</c:v>
                </c:pt>
                <c:pt idx="5">
                  <c:v>Odontologia</c:v>
                </c:pt>
                <c:pt idx="6">
                  <c:v>Oftalmologista</c:v>
                </c:pt>
                <c:pt idx="7">
                  <c:v>Pediatra</c:v>
                </c:pt>
                <c:pt idx="8">
                  <c:v>Procotologia</c:v>
                </c:pt>
                <c:pt idx="9">
                  <c:v>Psicologo</c:v>
                </c:pt>
                <c:pt idx="10">
                  <c:v>Pneumologista</c:v>
                </c:pt>
                <c:pt idx="11">
                  <c:v>Psiquiatria</c:v>
                </c:pt>
                <c:pt idx="12">
                  <c:v>Retorno</c:v>
                </c:pt>
                <c:pt idx="13">
                  <c:v>Reumatologista</c:v>
                </c:pt>
                <c:pt idx="14">
                  <c:v>Urologista</c:v>
                </c:pt>
                <c:pt idx="15">
                  <c:v>Vascular</c:v>
                </c:pt>
                <c:pt idx="16">
                  <c:v>Visita Guiada</c:v>
                </c:pt>
                <c:pt idx="17">
                  <c:v>Total</c:v>
                </c:pt>
              </c:strCache>
            </c:strRef>
          </c:cat>
          <c:val>
            <c:numRef>
              <c:f>Planilha1!$D$2:$D$19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2-BC3E-4AA2-915D-932E2EBC06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3328192"/>
        <c:axId val="563310304"/>
      </c:barChart>
      <c:catAx>
        <c:axId val="5633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3310304"/>
        <c:crosses val="autoZero"/>
        <c:auto val="1"/>
        <c:lblAlgn val="ctr"/>
        <c:lblOffset val="100"/>
        <c:noMultiLvlLbl val="0"/>
      </c:catAx>
      <c:valAx>
        <c:axId val="56331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33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9817245066588E-2"/>
          <c:y val="4.0991454005336977E-2"/>
          <c:w val="0.89753487411295807"/>
          <c:h val="0.629665171364734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324864"/>
        <c:axId val="5633173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Planilha1!$C$1</c15:sqref>
                        </c15:formulaRef>
                      </c:ext>
                    </c:extLst>
                    <c:strCache>
                      <c:ptCount val="1"/>
                      <c:pt idx="0">
                        <c:v>Série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Planilha1!$A$2:$A$19</c15:sqref>
                        </c15:formulaRef>
                      </c:ext>
                    </c:extLst>
                    <c:strCache>
                      <c:ptCount val="18"/>
                      <c:pt idx="0">
                        <c:v>Aparelho Auditivo</c:v>
                      </c:pt>
                      <c:pt idx="1">
                        <c:v>Biopsia</c:v>
                      </c:pt>
                      <c:pt idx="2">
                        <c:v>Colposcopia</c:v>
                      </c:pt>
                      <c:pt idx="3">
                        <c:v>Curetagem</c:v>
                      </c:pt>
                      <c:pt idx="4">
                        <c:v>Doppler</c:v>
                      </c:pt>
                      <c:pt idx="5">
                        <c:v>Eco Esteria</c:v>
                      </c:pt>
                      <c:pt idx="6">
                        <c:v>Eco Doppler</c:v>
                      </c:pt>
                      <c:pt idx="7">
                        <c:v>Ecg</c:v>
                      </c:pt>
                      <c:pt idx="8">
                        <c:v>Endoscopia Digestiva Alta</c:v>
                      </c:pt>
                      <c:pt idx="9">
                        <c:v>Exames</c:v>
                      </c:pt>
                      <c:pt idx="10">
                        <c:v>Holter</c:v>
                      </c:pt>
                      <c:pt idx="11">
                        <c:v>Hemodiálise</c:v>
                      </c:pt>
                      <c:pt idx="12">
                        <c:v>Mamografia</c:v>
                      </c:pt>
                      <c:pt idx="13">
                        <c:v>Mapeamento</c:v>
                      </c:pt>
                      <c:pt idx="14">
                        <c:v>Obs Patologia</c:v>
                      </c:pt>
                      <c:pt idx="15">
                        <c:v>Panoramica</c:v>
                      </c:pt>
                      <c:pt idx="16">
                        <c:v>Protese/ Órtoses</c:v>
                      </c:pt>
                      <c:pt idx="17">
                        <c:v>Quimioterapia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Planilha1!$C$2:$C$19</c15:sqref>
                        </c15:formulaRef>
                      </c:ext>
                    </c:extLst>
                    <c:numCache>
                      <c:formatCode>General</c:formatCode>
                      <c:ptCount val="1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334-4F1D-BC7B-1D27FFA5CDB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Planilha1!$D$1</c15:sqref>
                        </c15:formulaRef>
                      </c:ext>
                    </c:extLst>
                    <c:strCache>
                      <c:ptCount val="1"/>
                      <c:pt idx="0">
                        <c:v>Série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Planilha1!$A$2:$A$19</c15:sqref>
                        </c15:formulaRef>
                      </c:ext>
                    </c:extLst>
                    <c:strCache>
                      <c:ptCount val="18"/>
                      <c:pt idx="0">
                        <c:v>Aparelho Auditivo</c:v>
                      </c:pt>
                      <c:pt idx="1">
                        <c:v>Biopsia</c:v>
                      </c:pt>
                      <c:pt idx="2">
                        <c:v>Colposcopia</c:v>
                      </c:pt>
                      <c:pt idx="3">
                        <c:v>Curetagem</c:v>
                      </c:pt>
                      <c:pt idx="4">
                        <c:v>Doppler</c:v>
                      </c:pt>
                      <c:pt idx="5">
                        <c:v>Eco Esteria</c:v>
                      </c:pt>
                      <c:pt idx="6">
                        <c:v>Eco Doppler</c:v>
                      </c:pt>
                      <c:pt idx="7">
                        <c:v>Ecg</c:v>
                      </c:pt>
                      <c:pt idx="8">
                        <c:v>Endoscopia Digestiva Alta</c:v>
                      </c:pt>
                      <c:pt idx="9">
                        <c:v>Exames</c:v>
                      </c:pt>
                      <c:pt idx="10">
                        <c:v>Holter</c:v>
                      </c:pt>
                      <c:pt idx="11">
                        <c:v>Hemodiálise</c:v>
                      </c:pt>
                      <c:pt idx="12">
                        <c:v>Mamografia</c:v>
                      </c:pt>
                      <c:pt idx="13">
                        <c:v>Mapeamento</c:v>
                      </c:pt>
                      <c:pt idx="14">
                        <c:v>Obs Patologia</c:v>
                      </c:pt>
                      <c:pt idx="15">
                        <c:v>Panoramica</c:v>
                      </c:pt>
                      <c:pt idx="16">
                        <c:v>Protese/ Órtoses</c:v>
                      </c:pt>
                      <c:pt idx="17">
                        <c:v>Quimioterapia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Planilha1!$D$2:$D$19</c15:sqref>
                        </c15:formulaRef>
                      </c:ext>
                    </c:extLst>
                    <c:numCache>
                      <c:formatCode>General</c:formatCode>
                      <c:ptCount val="1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334-4F1D-BC7B-1D27FFA5CDB3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Planilha1!$A$2:$A$19</c:f>
              <c:strCache>
                <c:ptCount val="18"/>
                <c:pt idx="0">
                  <c:v>Aparelho Auditivo</c:v>
                </c:pt>
                <c:pt idx="1">
                  <c:v>Biopsia</c:v>
                </c:pt>
                <c:pt idx="2">
                  <c:v>Colposcopia</c:v>
                </c:pt>
                <c:pt idx="3">
                  <c:v>Curetagem</c:v>
                </c:pt>
                <c:pt idx="4">
                  <c:v>Doppler</c:v>
                </c:pt>
                <c:pt idx="5">
                  <c:v>Eco Esteria</c:v>
                </c:pt>
                <c:pt idx="6">
                  <c:v>Eco Doppler</c:v>
                </c:pt>
                <c:pt idx="7">
                  <c:v>Ecg</c:v>
                </c:pt>
                <c:pt idx="8">
                  <c:v>Endoscopia Digestiva Alta</c:v>
                </c:pt>
                <c:pt idx="9">
                  <c:v>Exames</c:v>
                </c:pt>
                <c:pt idx="10">
                  <c:v>Holter</c:v>
                </c:pt>
                <c:pt idx="11">
                  <c:v>Hemodiálise</c:v>
                </c:pt>
                <c:pt idx="12">
                  <c:v>Mamografia</c:v>
                </c:pt>
                <c:pt idx="13">
                  <c:v>Mapeamento</c:v>
                </c:pt>
                <c:pt idx="14">
                  <c:v>Obs Patologia</c:v>
                </c:pt>
                <c:pt idx="15">
                  <c:v>Panoramica</c:v>
                </c:pt>
                <c:pt idx="16">
                  <c:v>Protese/ Órtoses</c:v>
                </c:pt>
                <c:pt idx="17">
                  <c:v>Quimioterapia</c:v>
                </c:pt>
              </c:strCache>
            </c:strRef>
          </c:cat>
          <c:val>
            <c:numRef>
              <c:f>Planilha1!$B$2:$B$19</c:f>
              <c:numCache>
                <c:formatCode>General</c:formatCode>
                <c:ptCount val="18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8</c:v>
                </c:pt>
                <c:pt idx="8">
                  <c:v>4</c:v>
                </c:pt>
                <c:pt idx="9">
                  <c:v>49</c:v>
                </c:pt>
                <c:pt idx="10">
                  <c:v>11</c:v>
                </c:pt>
                <c:pt idx="11">
                  <c:v>137</c:v>
                </c:pt>
                <c:pt idx="12">
                  <c:v>35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5</c:v>
                </c:pt>
                <c:pt idx="1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4-4F1D-BC7B-1D27FFA5C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4836800"/>
        <c:axId val="484840960"/>
      </c:barChart>
      <c:catAx>
        <c:axId val="5633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pt-BR"/>
          </a:p>
        </c:txPr>
        <c:crossAx val="563317376"/>
        <c:crosses val="autoZero"/>
        <c:auto val="1"/>
        <c:lblAlgn val="ctr"/>
        <c:lblOffset val="100"/>
        <c:noMultiLvlLbl val="0"/>
      </c:catAx>
      <c:valAx>
        <c:axId val="5633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3324864"/>
        <c:crosses val="autoZero"/>
        <c:crossBetween val="between"/>
      </c:valAx>
      <c:valAx>
        <c:axId val="4848409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836800"/>
        <c:crosses val="max"/>
        <c:crossBetween val="between"/>
      </c:valAx>
      <c:catAx>
        <c:axId val="484836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4840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ENCAMINHAMENTOS PARA A REALIZAÇÃO DE EXAMES</a:t>
            </a:r>
          </a:p>
        </c:rich>
      </c:tx>
      <c:layout>
        <c:manualLayout>
          <c:xMode val="edge"/>
          <c:yMode val="edge"/>
          <c:x val="0.121651612555061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7528555458345487E-2"/>
          <c:y val="0.16352349738917898"/>
          <c:w val="0.9277800865169632"/>
          <c:h val="0.48640411482057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Radioterapia</c:v>
                </c:pt>
                <c:pt idx="1">
                  <c:v>Ressonância Magnetica</c:v>
                </c:pt>
                <c:pt idx="2">
                  <c:v>Ressonância Magnetica pelve</c:v>
                </c:pt>
                <c:pt idx="3">
                  <c:v>Raio X</c:v>
                </c:pt>
                <c:pt idx="4">
                  <c:v>Teste Ergometrico</c:v>
                </c:pt>
                <c:pt idx="5">
                  <c:v>Teste Orelhinha</c:v>
                </c:pt>
                <c:pt idx="6">
                  <c:v>Tomografia</c:v>
                </c:pt>
                <c:pt idx="7">
                  <c:v>Uretroscopia</c:v>
                </c:pt>
                <c:pt idx="8">
                  <c:v>Urografia</c:v>
                </c:pt>
                <c:pt idx="9">
                  <c:v>Usg</c:v>
                </c:pt>
                <c:pt idx="10">
                  <c:v>Usg Tv</c:v>
                </c:pt>
                <c:pt idx="11">
                  <c:v>Usg Obs</c:v>
                </c:pt>
                <c:pt idx="12">
                  <c:v>Usg Tireoide</c:v>
                </c:pt>
                <c:pt idx="13">
                  <c:v>Usg AB</c:v>
                </c:pt>
                <c:pt idx="14">
                  <c:v>Total</c:v>
                </c:pt>
              </c:strCache>
            </c:strRef>
          </c:cat>
          <c: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16</c:v>
                </c:pt>
                <c:pt idx="2">
                  <c:v>1</c:v>
                </c:pt>
                <c:pt idx="3">
                  <c:v>108</c:v>
                </c:pt>
                <c:pt idx="4">
                  <c:v>1</c:v>
                </c:pt>
                <c:pt idx="5">
                  <c:v>13</c:v>
                </c:pt>
                <c:pt idx="6">
                  <c:v>20</c:v>
                </c:pt>
                <c:pt idx="7">
                  <c:v>1</c:v>
                </c:pt>
                <c:pt idx="8">
                  <c:v>5</c:v>
                </c:pt>
                <c:pt idx="9">
                  <c:v>91</c:v>
                </c:pt>
                <c:pt idx="10">
                  <c:v>8</c:v>
                </c:pt>
                <c:pt idx="11">
                  <c:v>38</c:v>
                </c:pt>
                <c:pt idx="12">
                  <c:v>1</c:v>
                </c:pt>
                <c:pt idx="13">
                  <c:v>4</c:v>
                </c:pt>
                <c:pt idx="14">
                  <c:v>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1-4D60-8385-F4109C55165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Radioterapia</c:v>
                </c:pt>
                <c:pt idx="1">
                  <c:v>Ressonância Magnetica</c:v>
                </c:pt>
                <c:pt idx="2">
                  <c:v>Ressonância Magnetica pelve</c:v>
                </c:pt>
                <c:pt idx="3">
                  <c:v>Raio X</c:v>
                </c:pt>
                <c:pt idx="4">
                  <c:v>Teste Ergometrico</c:v>
                </c:pt>
                <c:pt idx="5">
                  <c:v>Teste Orelhinha</c:v>
                </c:pt>
                <c:pt idx="6">
                  <c:v>Tomografia</c:v>
                </c:pt>
                <c:pt idx="7">
                  <c:v>Uretroscopia</c:v>
                </c:pt>
                <c:pt idx="8">
                  <c:v>Urografia</c:v>
                </c:pt>
                <c:pt idx="9">
                  <c:v>Usg</c:v>
                </c:pt>
                <c:pt idx="10">
                  <c:v>Usg Tv</c:v>
                </c:pt>
                <c:pt idx="11">
                  <c:v>Usg Obs</c:v>
                </c:pt>
                <c:pt idx="12">
                  <c:v>Usg Tireoide</c:v>
                </c:pt>
                <c:pt idx="13">
                  <c:v>Usg AB</c:v>
                </c:pt>
                <c:pt idx="14">
                  <c:v>Total</c:v>
                </c:pt>
              </c:strCache>
            </c:strRef>
          </c:cat>
          <c:val>
            <c:numRef>
              <c:f>Planilha1!$C$2:$C$16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1-81F1-4D60-8385-F4109C55165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Radioterapia</c:v>
                </c:pt>
                <c:pt idx="1">
                  <c:v>Ressonância Magnetica</c:v>
                </c:pt>
                <c:pt idx="2">
                  <c:v>Ressonância Magnetica pelve</c:v>
                </c:pt>
                <c:pt idx="3">
                  <c:v>Raio X</c:v>
                </c:pt>
                <c:pt idx="4">
                  <c:v>Teste Ergometrico</c:v>
                </c:pt>
                <c:pt idx="5">
                  <c:v>Teste Orelhinha</c:v>
                </c:pt>
                <c:pt idx="6">
                  <c:v>Tomografia</c:v>
                </c:pt>
                <c:pt idx="7">
                  <c:v>Uretroscopia</c:v>
                </c:pt>
                <c:pt idx="8">
                  <c:v>Urografia</c:v>
                </c:pt>
                <c:pt idx="9">
                  <c:v>Usg</c:v>
                </c:pt>
                <c:pt idx="10">
                  <c:v>Usg Tv</c:v>
                </c:pt>
                <c:pt idx="11">
                  <c:v>Usg Obs</c:v>
                </c:pt>
                <c:pt idx="12">
                  <c:v>Usg Tireoide</c:v>
                </c:pt>
                <c:pt idx="13">
                  <c:v>Usg AB</c:v>
                </c:pt>
                <c:pt idx="14">
                  <c:v>Total</c:v>
                </c:pt>
              </c:strCache>
            </c:strRef>
          </c:cat>
          <c:val>
            <c:numRef>
              <c:f>Planilha1!$D$2:$D$16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2-81F1-4D60-8385-F4109C5516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2674576"/>
        <c:axId val="522665424"/>
      </c:barChart>
      <c:catAx>
        <c:axId val="52267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2665424"/>
        <c:crosses val="autoZero"/>
        <c:auto val="1"/>
        <c:lblAlgn val="ctr"/>
        <c:lblOffset val="100"/>
        <c:noMultiLvlLbl val="0"/>
      </c:catAx>
      <c:valAx>
        <c:axId val="52266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267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Ambulatório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8175282859608692E-2"/>
          <c:y val="9.4188266723345751E-2"/>
          <c:w val="0.88526332261643947"/>
          <c:h val="0.63013532747578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93E-4DDB-9CEF-D5F104EAB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Aferição de Pressão</c:v>
                </c:pt>
                <c:pt idx="1">
                  <c:v>Aferição de Temperatura</c:v>
                </c:pt>
                <c:pt idx="2">
                  <c:v>Antibioticoterapia Parental</c:v>
                </c:pt>
                <c:pt idx="3">
                  <c:v>Avaliação Antropométrica</c:v>
                </c:pt>
                <c:pt idx="4">
                  <c:v>Biopsia</c:v>
                </c:pt>
                <c:pt idx="5">
                  <c:v>Cantoplastia</c:v>
                </c:pt>
                <c:pt idx="6">
                  <c:v>Cateterismo Vesical</c:v>
                </c:pt>
                <c:pt idx="7">
                  <c:v>Cateterismo Evacuador (Bexiga)</c:v>
                </c:pt>
                <c:pt idx="8">
                  <c:v>Cauterização Pequenas Lesões</c:v>
                </c:pt>
                <c:pt idx="9">
                  <c:v>Curativos</c:v>
                </c:pt>
                <c:pt idx="10">
                  <c:v>Drenagem Abscesso</c:v>
                </c:pt>
                <c:pt idx="11">
                  <c:v>HTG</c:v>
                </c:pt>
                <c:pt idx="12">
                  <c:v>Imobilização</c:v>
                </c:pt>
                <c:pt idx="13">
                  <c:v>Inalação</c:v>
                </c:pt>
                <c:pt idx="14">
                  <c:v>Injeção/Soro</c:v>
                </c:pt>
                <c:pt idx="15">
                  <c:v>Lavagem Ouvidos</c:v>
                </c:pt>
                <c:pt idx="16">
                  <c:v>Medição de Peso</c:v>
                </c:pt>
                <c:pt idx="17">
                  <c:v>Medição de Altura</c:v>
                </c:pt>
                <c:pt idx="18">
                  <c:v>Retirada Corpo Estranho</c:v>
                </c:pt>
                <c:pt idx="19">
                  <c:v>Retirada Ponto</c:v>
                </c:pt>
                <c:pt idx="20">
                  <c:v>Suturas</c:v>
                </c:pt>
                <c:pt idx="21">
                  <c:v>Tampomamento de Epistaxe</c:v>
                </c:pt>
                <c:pt idx="22">
                  <c:v>Vitamina A</c:v>
                </c:pt>
                <c:pt idx="23">
                  <c:v>Total de Procedimentos</c:v>
                </c:pt>
              </c:strCache>
            </c:strRef>
          </c:cat>
          <c:val>
            <c:numRef>
              <c:f>Planilha1!$B$2:$B$25</c:f>
              <c:numCache>
                <c:formatCode>General</c:formatCode>
                <c:ptCount val="24"/>
                <c:pt idx="0">
                  <c:v>1913</c:v>
                </c:pt>
                <c:pt idx="1">
                  <c:v>1494</c:v>
                </c:pt>
                <c:pt idx="2">
                  <c:v>33</c:v>
                </c:pt>
                <c:pt idx="3">
                  <c:v>1548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43</c:v>
                </c:pt>
                <c:pt idx="10">
                  <c:v>1</c:v>
                </c:pt>
                <c:pt idx="11">
                  <c:v>372</c:v>
                </c:pt>
                <c:pt idx="12">
                  <c:v>7</c:v>
                </c:pt>
                <c:pt idx="13">
                  <c:v>2</c:v>
                </c:pt>
                <c:pt idx="14">
                  <c:v>388</c:v>
                </c:pt>
                <c:pt idx="15">
                  <c:v>2</c:v>
                </c:pt>
                <c:pt idx="16">
                  <c:v>79</c:v>
                </c:pt>
                <c:pt idx="17">
                  <c:v>2</c:v>
                </c:pt>
                <c:pt idx="18">
                  <c:v>7</c:v>
                </c:pt>
                <c:pt idx="19">
                  <c:v>20</c:v>
                </c:pt>
                <c:pt idx="20">
                  <c:v>13</c:v>
                </c:pt>
                <c:pt idx="21">
                  <c:v>2</c:v>
                </c:pt>
                <c:pt idx="22">
                  <c:v>25</c:v>
                </c:pt>
                <c:pt idx="23">
                  <c:v>5966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E-4DDB-9CEF-D5F104EAB17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Aferição de Pressão</c:v>
                </c:pt>
                <c:pt idx="1">
                  <c:v>Aferição de Temperatura</c:v>
                </c:pt>
                <c:pt idx="2">
                  <c:v>Antibioticoterapia Parental</c:v>
                </c:pt>
                <c:pt idx="3">
                  <c:v>Avaliação Antropométrica</c:v>
                </c:pt>
                <c:pt idx="4">
                  <c:v>Biopsia</c:v>
                </c:pt>
                <c:pt idx="5">
                  <c:v>Cantoplastia</c:v>
                </c:pt>
                <c:pt idx="6">
                  <c:v>Cateterismo Vesical</c:v>
                </c:pt>
                <c:pt idx="7">
                  <c:v>Cateterismo Evacuador (Bexiga)</c:v>
                </c:pt>
                <c:pt idx="8">
                  <c:v>Cauterização Pequenas Lesões</c:v>
                </c:pt>
                <c:pt idx="9">
                  <c:v>Curativos</c:v>
                </c:pt>
                <c:pt idx="10">
                  <c:v>Drenagem Abscesso</c:v>
                </c:pt>
                <c:pt idx="11">
                  <c:v>HTG</c:v>
                </c:pt>
                <c:pt idx="12">
                  <c:v>Imobilização</c:v>
                </c:pt>
                <c:pt idx="13">
                  <c:v>Inalação</c:v>
                </c:pt>
                <c:pt idx="14">
                  <c:v>Injeção/Soro</c:v>
                </c:pt>
                <c:pt idx="15">
                  <c:v>Lavagem Ouvidos</c:v>
                </c:pt>
                <c:pt idx="16">
                  <c:v>Medição de Peso</c:v>
                </c:pt>
                <c:pt idx="17">
                  <c:v>Medição de Altura</c:v>
                </c:pt>
                <c:pt idx="18">
                  <c:v>Retirada Corpo Estranho</c:v>
                </c:pt>
                <c:pt idx="19">
                  <c:v>Retirada Ponto</c:v>
                </c:pt>
                <c:pt idx="20">
                  <c:v>Suturas</c:v>
                </c:pt>
                <c:pt idx="21">
                  <c:v>Tampomamento de Epistaxe</c:v>
                </c:pt>
                <c:pt idx="22">
                  <c:v>Vitamina A</c:v>
                </c:pt>
                <c:pt idx="23">
                  <c:v>Total de Procedimentos</c:v>
                </c:pt>
              </c:strCache>
            </c:strRef>
          </c:cat>
          <c:val>
            <c:numRef>
              <c:f>Planilha1!$C$2:$C$25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1-D93E-4DDB-9CEF-D5F104EAB17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Aferição de Pressão</c:v>
                </c:pt>
                <c:pt idx="1">
                  <c:v>Aferição de Temperatura</c:v>
                </c:pt>
                <c:pt idx="2">
                  <c:v>Antibioticoterapia Parental</c:v>
                </c:pt>
                <c:pt idx="3">
                  <c:v>Avaliação Antropométrica</c:v>
                </c:pt>
                <c:pt idx="4">
                  <c:v>Biopsia</c:v>
                </c:pt>
                <c:pt idx="5">
                  <c:v>Cantoplastia</c:v>
                </c:pt>
                <c:pt idx="6">
                  <c:v>Cateterismo Vesical</c:v>
                </c:pt>
                <c:pt idx="7">
                  <c:v>Cateterismo Evacuador (Bexiga)</c:v>
                </c:pt>
                <c:pt idx="8">
                  <c:v>Cauterização Pequenas Lesões</c:v>
                </c:pt>
                <c:pt idx="9">
                  <c:v>Curativos</c:v>
                </c:pt>
                <c:pt idx="10">
                  <c:v>Drenagem Abscesso</c:v>
                </c:pt>
                <c:pt idx="11">
                  <c:v>HTG</c:v>
                </c:pt>
                <c:pt idx="12">
                  <c:v>Imobilização</c:v>
                </c:pt>
                <c:pt idx="13">
                  <c:v>Inalação</c:v>
                </c:pt>
                <c:pt idx="14">
                  <c:v>Injeção/Soro</c:v>
                </c:pt>
                <c:pt idx="15">
                  <c:v>Lavagem Ouvidos</c:v>
                </c:pt>
                <c:pt idx="16">
                  <c:v>Medição de Peso</c:v>
                </c:pt>
                <c:pt idx="17">
                  <c:v>Medição de Altura</c:v>
                </c:pt>
                <c:pt idx="18">
                  <c:v>Retirada Corpo Estranho</c:v>
                </c:pt>
                <c:pt idx="19">
                  <c:v>Retirada Ponto</c:v>
                </c:pt>
                <c:pt idx="20">
                  <c:v>Suturas</c:v>
                </c:pt>
                <c:pt idx="21">
                  <c:v>Tampomamento de Epistaxe</c:v>
                </c:pt>
                <c:pt idx="22">
                  <c:v>Vitamina A</c:v>
                </c:pt>
                <c:pt idx="23">
                  <c:v>Total de Procedimentos</c:v>
                </c:pt>
              </c:strCache>
            </c:strRef>
          </c:cat>
          <c:val>
            <c:numRef>
              <c:f>Planilha1!$D$2:$D$25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2-D93E-4DDB-9CEF-D5F104EAB1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837505359"/>
        <c:axId val="837494127"/>
      </c:barChart>
      <c:catAx>
        <c:axId val="83750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7494127"/>
        <c:crosses val="autoZero"/>
        <c:auto val="1"/>
        <c:lblAlgn val="ctr"/>
        <c:lblOffset val="100"/>
        <c:noMultiLvlLbl val="0"/>
      </c:catAx>
      <c:valAx>
        <c:axId val="83749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7505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77073004763297E-2"/>
          <c:y val="0.13198185667889906"/>
          <c:w val="0.91842045785943427"/>
          <c:h val="0.79588410245510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Eletrocardiograma</c:v>
                </c:pt>
                <c:pt idx="1">
                  <c:v>Raio x</c:v>
                </c:pt>
                <c:pt idx="2">
                  <c:v>Preventivo</c:v>
                </c:pt>
                <c:pt idx="3">
                  <c:v>Exames Laboratoriais</c:v>
                </c:pt>
                <c:pt idx="4">
                  <c:v>Farmacia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108</c:v>
                </c:pt>
                <c:pt idx="1">
                  <c:v>44</c:v>
                </c:pt>
                <c:pt idx="2">
                  <c:v>60</c:v>
                </c:pt>
                <c:pt idx="3">
                  <c:v>2404</c:v>
                </c:pt>
                <c:pt idx="4">
                  <c:v>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D-4B69-B4AF-0C743EFE24C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Eletrocardiograma</c:v>
                </c:pt>
                <c:pt idx="1">
                  <c:v>Raio x</c:v>
                </c:pt>
                <c:pt idx="2">
                  <c:v>Preventivo</c:v>
                </c:pt>
                <c:pt idx="3">
                  <c:v>Exames Laboratoriais</c:v>
                </c:pt>
                <c:pt idx="4">
                  <c:v>Farmacia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5ED-4B69-B4AF-0C743EFE24C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Eletrocardiograma</c:v>
                </c:pt>
                <c:pt idx="1">
                  <c:v>Raio x</c:v>
                </c:pt>
                <c:pt idx="2">
                  <c:v>Preventivo</c:v>
                </c:pt>
                <c:pt idx="3">
                  <c:v>Exames Laboratoriais</c:v>
                </c:pt>
                <c:pt idx="4">
                  <c:v>Farmacia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5ED-4B69-B4AF-0C743EFE24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2358367"/>
        <c:axId val="842356287"/>
      </c:barChart>
      <c:catAx>
        <c:axId val="84235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2356287"/>
        <c:crosses val="autoZero"/>
        <c:auto val="1"/>
        <c:lblAlgn val="ctr"/>
        <c:lblOffset val="100"/>
        <c:noMultiLvlLbl val="0"/>
      </c:catAx>
      <c:valAx>
        <c:axId val="84235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2358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93122387479339E-2"/>
          <c:y val="2.07269228084128E-2"/>
          <c:w val="0.91842045785943427"/>
          <c:h val="0.7272374961969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Consulta Pré - Natal</c:v>
                </c:pt>
                <c:pt idx="1">
                  <c:v>Consulta Puerperal</c:v>
                </c:pt>
                <c:pt idx="2">
                  <c:v>Consulta Pericultura</c:v>
                </c:pt>
                <c:pt idx="3">
                  <c:v>Consultas Medicas</c:v>
                </c:pt>
                <c:pt idx="4">
                  <c:v>Consulta Enfermagem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95</c:v>
                </c:pt>
                <c:pt idx="1">
                  <c:v>6</c:v>
                </c:pt>
                <c:pt idx="2">
                  <c:v>3</c:v>
                </c:pt>
                <c:pt idx="3">
                  <c:v>1084</c:v>
                </c:pt>
                <c:pt idx="4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E-4A41-95A4-90CDE4A3E5B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Consulta Pré - Natal</c:v>
                </c:pt>
                <c:pt idx="1">
                  <c:v>Consulta Puerperal</c:v>
                </c:pt>
                <c:pt idx="2">
                  <c:v>Consulta Pericultura</c:v>
                </c:pt>
                <c:pt idx="3">
                  <c:v>Consultas Medicas</c:v>
                </c:pt>
                <c:pt idx="4">
                  <c:v>Consulta Enfermagem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4DE-4A41-95A4-90CDE4A3E5B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Consulta Pré - Natal</c:v>
                </c:pt>
                <c:pt idx="1">
                  <c:v>Consulta Puerperal</c:v>
                </c:pt>
                <c:pt idx="2">
                  <c:v>Consulta Pericultura</c:v>
                </c:pt>
                <c:pt idx="3">
                  <c:v>Consultas Medicas</c:v>
                </c:pt>
                <c:pt idx="4">
                  <c:v>Consulta Enfermagem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4DE-4A41-95A4-90CDE4A3E5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1398016"/>
        <c:axId val="1691413824"/>
      </c:barChart>
      <c:catAx>
        <c:axId val="16913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1413824"/>
        <c:crosses val="autoZero"/>
        <c:auto val="1"/>
        <c:lblAlgn val="ctr"/>
        <c:lblOffset val="100"/>
        <c:noMultiLvlLbl val="0"/>
      </c:catAx>
      <c:valAx>
        <c:axId val="169141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139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2"/>
                <c:pt idx="0">
                  <c:v>Visita Nivel Superior</c:v>
                </c:pt>
                <c:pt idx="1">
                  <c:v>Visitas Domiciliares ACS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78</c:v>
                </c:pt>
                <c:pt idx="1">
                  <c:v>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3-4065-9E6E-684A73EFA94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2"/>
                <c:pt idx="0">
                  <c:v>Visita Nivel Superior</c:v>
                </c:pt>
                <c:pt idx="1">
                  <c:v>Visitas Domiciliares ACS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5663-4065-9E6E-684A73EFA94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2"/>
                <c:pt idx="0">
                  <c:v>Visita Nivel Superior</c:v>
                </c:pt>
                <c:pt idx="1">
                  <c:v>Visitas Domiciliares ACS</c:v>
                </c:pt>
              </c:strCache>
            </c:strRef>
          </c:cat>
          <c:val>
            <c:numRef>
              <c:f>Planilha1!$D$2:$D$4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5663-4065-9E6E-684A73EFA9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8665488"/>
        <c:axId val="1918655920"/>
      </c:barChart>
      <c:catAx>
        <c:axId val="191866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655920"/>
        <c:crosses val="autoZero"/>
        <c:auto val="1"/>
        <c:lblAlgn val="ctr"/>
        <c:lblOffset val="100"/>
        <c:noMultiLvlLbl val="0"/>
      </c:catAx>
      <c:valAx>
        <c:axId val="191865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66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2CBC2-F2B9-4D62-9C29-E8960329C2AE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CAE36-5134-40A9-BC86-A4DDA648C7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89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8FF8-BDFA-4ECD-AF04-884531367756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04599-6D3C-4CDA-B9EA-BC3506DDAD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9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4599-6D3C-4CDA-B9EA-BC3506DDADE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9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4599-6D3C-4CDA-B9EA-BC3506DDADE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8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4599-6D3C-4CDA-B9EA-BC3506DDADE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20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4599-6D3C-4CDA-B9EA-BC3506DDADE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tile tx="0" ty="0" sx="100000" sy="100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2D66-72D4-4452-8705-1151FF9C76E0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786058"/>
            <a:ext cx="8501122" cy="1214446"/>
          </a:xfrm>
        </p:spPr>
        <p:txBody>
          <a:bodyPr lIns="0" rIns="1080000" anchor="ctr" anchorCtr="1">
            <a:normAutofit fontScale="25000" lnSpcReduction="20000"/>
          </a:bodyPr>
          <a:lstStyle/>
          <a:p>
            <a:pPr algn="ctr">
              <a:lnSpc>
                <a:spcPct val="130000"/>
              </a:lnSpc>
              <a:buNone/>
              <a:defRPr/>
            </a:pPr>
            <a:r>
              <a:rPr lang="pt-BR" sz="12800" b="1" dirty="0">
                <a:latin typeface="Arial Black" pitchFamily="34" charset="0"/>
              </a:rPr>
              <a:t>PRESTAÇÃO DE CONTAS </a:t>
            </a:r>
          </a:p>
          <a:p>
            <a:pPr algn="ctr">
              <a:lnSpc>
                <a:spcPct val="130000"/>
              </a:lnSpc>
              <a:buNone/>
              <a:defRPr/>
            </a:pPr>
            <a:r>
              <a:rPr lang="pt-BR" sz="12800" b="1" dirty="0">
                <a:latin typeface="Arial Black" pitchFamily="34" charset="0"/>
              </a:rPr>
              <a:t>3º QUADRIMESTRE 2020</a:t>
            </a:r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01122" cy="2000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  <a:t>SECRETARIA DE SAÚDE </a:t>
            </a:r>
            <a:b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</a:br>
            <a: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  <a:t>DE </a:t>
            </a:r>
            <a:b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</a:br>
            <a: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  <a:t>MATO RICO  </a:t>
            </a:r>
            <a:br>
              <a:rPr lang="pt-B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60006"/>
            <a:ext cx="2460242" cy="2040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Imagem 7" descr="Mato Rico logo 2"/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345312" y="4460006"/>
            <a:ext cx="2774112" cy="21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SAUDE\Downloads\logo-secretaria-saude-matorico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848" y="4460006"/>
            <a:ext cx="2654036" cy="20408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84A42ED-F88A-4345-9AF9-BD56F04AC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603053"/>
              </p:ext>
            </p:extLst>
          </p:nvPr>
        </p:nvGraphicFramePr>
        <p:xfrm>
          <a:off x="457200" y="1556792"/>
          <a:ext cx="8229600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1D209979-98CE-431E-A82A-774604AE4749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C26BDE3C-CCEA-4EC8-ADE6-52A98B23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67C9D2DE-75A2-462B-A35B-45C7276D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8F696F9-4281-4C53-9311-9C7F60E56523}"/>
              </a:ext>
            </a:extLst>
          </p:cNvPr>
          <p:cNvSpPr txBox="1"/>
          <p:nvPr/>
        </p:nvSpPr>
        <p:spPr>
          <a:xfrm>
            <a:off x="5382344" y="6023029"/>
            <a:ext cx="31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20536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39D9D53-BD36-4990-81E6-E838F79CF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091596"/>
              </p:ext>
            </p:extLst>
          </p:nvPr>
        </p:nvGraphicFramePr>
        <p:xfrm>
          <a:off x="457200" y="404664"/>
          <a:ext cx="822960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C42A6296-88F4-4E76-963A-CA085F7FA39F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2D8DBB24-2796-447A-9DA7-5861C093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8231A7C0-229A-4A77-B26B-1C34C766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EC8E03-FF47-4FF0-AAAF-32372B3B15BC}"/>
              </a:ext>
            </a:extLst>
          </p:cNvPr>
          <p:cNvSpPr txBox="1"/>
          <p:nvPr/>
        </p:nvSpPr>
        <p:spPr>
          <a:xfrm>
            <a:off x="5454352" y="6095037"/>
            <a:ext cx="31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0290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96A5784-3ECB-475B-80BB-8107FCC76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792233"/>
              </p:ext>
            </p:extLst>
          </p:nvPr>
        </p:nvGraphicFramePr>
        <p:xfrm>
          <a:off x="457200" y="188641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Mato Rico logo 2">
            <a:extLst>
              <a:ext uri="{FF2B5EF4-FFF2-40B4-BE49-F238E27FC236}">
                <a16:creationId xmlns:a16="http://schemas.microsoft.com/office/drawing/2014/main" id="{50825D7C-BCCB-4693-872C-D654619A1FB9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:a16="http://schemas.microsoft.com/office/drawing/2014/main" id="{679F74DF-A35E-4FD7-8066-CB0EAF40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3AE7E09B-444C-412F-96BE-8436950E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0ACF9D-6908-4652-A26A-C4F2929FCFB4}"/>
              </a:ext>
            </a:extLst>
          </p:cNvPr>
          <p:cNvSpPr txBox="1"/>
          <p:nvPr/>
        </p:nvSpPr>
        <p:spPr>
          <a:xfrm>
            <a:off x="5364088" y="6019467"/>
            <a:ext cx="322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327055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E3DCF-CF94-4165-9B8E-19E51065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7" y="838458"/>
            <a:ext cx="8229600" cy="1600440"/>
          </a:xfrm>
        </p:spPr>
        <p:txBody>
          <a:bodyPr>
            <a:normAutofit fontScale="90000"/>
          </a:bodyPr>
          <a:lstStyle/>
          <a:p>
            <a:r>
              <a:rPr lang="pt-BR" altLang="pt-BR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VACINAS</a:t>
            </a:r>
            <a:br>
              <a:rPr lang="pt-BR" altLang="pt-BR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pt-BR" sz="5400" dirty="0"/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112CC104-C10F-4859-B76C-9409065B9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107" y="6007303"/>
            <a:ext cx="714929" cy="523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3" descr="C:\Users\SAUDE\Desktop\logo-secretaria-saude-matorico.jpg">
            <a:extLst>
              <a:ext uri="{FF2B5EF4-FFF2-40B4-BE49-F238E27FC236}">
                <a16:creationId xmlns:a16="http://schemas.microsoft.com/office/drawing/2014/main" id="{D171C4A3-79D2-40E8-8E20-DB01A627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6019543"/>
            <a:ext cx="1071570" cy="476250"/>
          </a:xfrm>
          <a:prstGeom prst="rect">
            <a:avLst/>
          </a:prstGeom>
          <a:noFill/>
        </p:spPr>
      </p:pic>
      <p:pic>
        <p:nvPicPr>
          <p:cNvPr id="8" name="Imagem 7" descr="Mato Rico logo 2">
            <a:extLst>
              <a:ext uri="{FF2B5EF4-FFF2-40B4-BE49-F238E27FC236}">
                <a16:creationId xmlns:a16="http://schemas.microsoft.com/office/drawing/2014/main" id="{23E4B278-AB8B-4A32-9693-D97E657847C2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093265" y="6019542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228DA81D-3C46-4754-82C2-5DC6F0541644}"/>
              </a:ext>
            </a:extLst>
          </p:cNvPr>
          <p:cNvSpPr txBox="1">
            <a:spLocks/>
          </p:cNvSpPr>
          <p:nvPr/>
        </p:nvSpPr>
        <p:spPr>
          <a:xfrm>
            <a:off x="3643272" y="5877273"/>
            <a:ext cx="5500726" cy="98072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srgbClr val="132F20"/>
                </a:solidFill>
                <a:effectLst/>
                <a:uLnTx/>
                <a:uFillTx/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srgbClr val="132F20"/>
                </a:solidFill>
                <a:effectLst/>
                <a:uLnTx/>
                <a:uFillTx/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 </a:t>
            </a:r>
            <a:b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111CD2C-354B-4E48-9BFD-17DDA9DB98E2}"/>
              </a:ext>
            </a:extLst>
          </p:cNvPr>
          <p:cNvCxnSpPr/>
          <p:nvPr/>
        </p:nvCxnSpPr>
        <p:spPr>
          <a:xfrm rot="5400000">
            <a:off x="2877147" y="6268770"/>
            <a:ext cx="499248" cy="794"/>
          </a:xfrm>
          <a:prstGeom prst="line">
            <a:avLst/>
          </a:prstGeom>
          <a:ln w="25400">
            <a:solidFill>
              <a:srgbClr val="132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D64451F-C6E6-44C1-9A10-A354512DF46C}"/>
              </a:ext>
            </a:extLst>
          </p:cNvPr>
          <p:cNvCxnSpPr/>
          <p:nvPr/>
        </p:nvCxnSpPr>
        <p:spPr>
          <a:xfrm rot="5400000">
            <a:off x="1577919" y="6268770"/>
            <a:ext cx="499248" cy="794"/>
          </a:xfrm>
          <a:prstGeom prst="line">
            <a:avLst/>
          </a:prstGeom>
          <a:ln w="25400">
            <a:solidFill>
              <a:srgbClr val="132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72E0AE-CB30-4EA6-8B68-87DEF28F6E83}"/>
              </a:ext>
            </a:extLst>
          </p:cNvPr>
          <p:cNvSpPr txBox="1"/>
          <p:nvPr/>
        </p:nvSpPr>
        <p:spPr>
          <a:xfrm>
            <a:off x="1979712" y="3028891"/>
            <a:ext cx="44139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Meta Quadrimestral </a:t>
            </a:r>
            <a:r>
              <a:rPr lang="pt-BR" sz="1800" b="1" dirty="0">
                <a:solidFill>
                  <a:schemeClr val="accent1">
                    <a:lumMod val="10000"/>
                  </a:schemeClr>
                </a:solidFill>
                <a:latin typeface="+mj-lt"/>
                <a:cs typeface="Arial" pitchFamily="34" charset="0"/>
              </a:rPr>
              <a:t>(META ANUAL = 37/3 = 12,33 quadrimestre)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42045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07476"/>
              </p:ext>
            </p:extLst>
          </p:nvPr>
        </p:nvGraphicFramePr>
        <p:xfrm>
          <a:off x="0" y="5760"/>
          <a:ext cx="9143999" cy="6914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0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5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5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VACINA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SOMA</a:t>
                      </a: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SET</a:t>
                      </a: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OUT</a:t>
                      </a: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NOV</a:t>
                      </a: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DEZ</a:t>
                      </a: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BCG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110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FEBRE AMARELA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124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MENING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170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PENTA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118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PNEUMO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113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POLIO VIP/VOP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116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ROTA VIRUS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28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108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VTV 1ª DOSE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154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VTV 2ª DOSE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699491955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VTV C/ 6 MESES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Intensificação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310562730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VTV CAMP MULHERES (20 A 49)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159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3143232042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VTV CAMP HOMENS (20 A 49)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90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09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116456819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HEPATITE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(1 ano)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09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151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TETRAVIRAL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100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VARICELA 1 DOSE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148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VARICELA 2 DOSE (até 6 anos)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29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40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108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POLIO CAMPANHA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176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X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341030298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73DF9F4-6801-4A87-854B-77BB3478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7"/>
          </a:xfrm>
        </p:spPr>
        <p:txBody>
          <a:bodyPr/>
          <a:lstStyle/>
          <a:p>
            <a:r>
              <a:rPr lang="pt-BR" dirty="0"/>
              <a:t>Grupos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15DB8B3-D46C-4D0D-A7E7-9C1140FEE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5"/>
          </a:xfrm>
        </p:spPr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HIPERTENSOS E DIABÉTICOS;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APOIO AS GESTANTES;</a:t>
            </a:r>
          </a:p>
          <a:p>
            <a:r>
              <a:rPr lang="pt-BR" dirty="0">
                <a:latin typeface="Cambria" pitchFamily="18" charset="0"/>
              </a:rPr>
              <a:t>GRUPO SAÚDE EM MOVIMENTO;</a:t>
            </a:r>
          </a:p>
          <a:p>
            <a:r>
              <a:rPr lang="pt-BR" dirty="0">
                <a:latin typeface="Cambria" pitchFamily="18" charset="0"/>
              </a:rPr>
              <a:t>GRUPO ANTIBAGISMO;</a:t>
            </a:r>
          </a:p>
          <a:p>
            <a:r>
              <a:rPr lang="pt-BR" dirty="0">
                <a:latin typeface="Cambria" pitchFamily="18" charset="0"/>
              </a:rPr>
              <a:t>GRUPO IDOSOS.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Devido a Covid 19 não foi possível ter a realização de Grupos.</a:t>
            </a:r>
          </a:p>
        </p:txBody>
      </p:sp>
      <p:pic>
        <p:nvPicPr>
          <p:cNvPr id="6" name="Imagem 5" descr="Mato Rico logo 2">
            <a:extLst>
              <a:ext uri="{FF2B5EF4-FFF2-40B4-BE49-F238E27FC236}">
                <a16:creationId xmlns:a16="http://schemas.microsoft.com/office/drawing/2014/main" id="{536BFE15-D308-4B24-BB3D-C951AA10AC89}"/>
              </a:ext>
            </a:extLst>
          </p:cNvPr>
          <p:cNvPicPr/>
          <p:nvPr/>
        </p:nvPicPr>
        <p:blipFill>
          <a:blip r:embed="rId2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AUDE\Desktop\logo-secretaria-saude-matorico.jpg">
            <a:extLst>
              <a:ext uri="{FF2B5EF4-FFF2-40B4-BE49-F238E27FC236}">
                <a16:creationId xmlns:a16="http://schemas.microsoft.com/office/drawing/2014/main" id="{F39AC1B1-84EE-4341-A9B0-D5BEF2A0C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8" name="Picture 34">
            <a:extLst>
              <a:ext uri="{FF2B5EF4-FFF2-40B4-BE49-F238E27FC236}">
                <a16:creationId xmlns:a16="http://schemas.microsoft.com/office/drawing/2014/main" id="{451BBB85-02D3-49A6-9F24-584F3C73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5F8AC4C-F290-4D99-A1C4-6DB5EE5614B8}"/>
              </a:ext>
            </a:extLst>
          </p:cNvPr>
          <p:cNvSpPr txBox="1"/>
          <p:nvPr/>
        </p:nvSpPr>
        <p:spPr>
          <a:xfrm>
            <a:off x="5292080" y="6021290"/>
            <a:ext cx="31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462985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rgbClr val="2C6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214290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UNIDADE DE APOIO RURAL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BELA VISTA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76C946-58C8-455A-BF2A-3E2D9E51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" y="1537728"/>
            <a:ext cx="9135750" cy="53202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E2AAD94-C636-4DE6-A3F1-32191ADE9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857501"/>
              </p:ext>
            </p:extLst>
          </p:nvPr>
        </p:nvGraphicFramePr>
        <p:xfrm>
          <a:off x="457200" y="260649"/>
          <a:ext cx="822960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66422617-3BB7-4052-B98D-60663B60C378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E0DE920D-86BC-4E93-82D9-BC3213ACE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89DC437E-2E07-477B-87B1-CD6226D7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25BBDF3-4333-4F7B-9D6C-2EAEA88EAC7A}"/>
              </a:ext>
            </a:extLst>
          </p:cNvPr>
          <p:cNvSpPr txBox="1"/>
          <p:nvPr/>
        </p:nvSpPr>
        <p:spPr>
          <a:xfrm>
            <a:off x="5386123" y="6041440"/>
            <a:ext cx="3294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– </a:t>
            </a: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BELA VISTA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43132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Espaço Reservado para Conteúdo 12">
            <a:extLst>
              <a:ext uri="{FF2B5EF4-FFF2-40B4-BE49-F238E27FC236}">
                <a16:creationId xmlns:a16="http://schemas.microsoft.com/office/drawing/2014/main" id="{4CCA3377-CF3E-4FC7-8D10-7963F88AD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16361"/>
              </p:ext>
            </p:extLst>
          </p:nvPr>
        </p:nvGraphicFramePr>
        <p:xfrm>
          <a:off x="457200" y="116633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DFE110-C2D5-4F18-9128-E124B70D2694}"/>
              </a:ext>
            </a:extLst>
          </p:cNvPr>
          <p:cNvSpPr txBox="1"/>
          <p:nvPr/>
        </p:nvSpPr>
        <p:spPr>
          <a:xfrm>
            <a:off x="4572000" y="5903893"/>
            <a:ext cx="4248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BELA VISTA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br>
              <a:rPr lang="pt-BR" sz="20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2000" i="1" dirty="0">
              <a:solidFill>
                <a:srgbClr val="132F2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3" descr="C:\Users\SAUDE\Desktop\logo-secretaria-saude-matorico.jpg">
            <a:extLst>
              <a:ext uri="{FF2B5EF4-FFF2-40B4-BE49-F238E27FC236}">
                <a16:creationId xmlns:a16="http://schemas.microsoft.com/office/drawing/2014/main" id="{9D396A00-DFBD-4F96-BEBA-9857D12D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5924749"/>
            <a:ext cx="1071570" cy="476250"/>
          </a:xfrm>
          <a:prstGeom prst="rect">
            <a:avLst/>
          </a:prstGeom>
          <a:noFill/>
        </p:spPr>
      </p:pic>
      <p:pic>
        <p:nvPicPr>
          <p:cNvPr id="22" name="Picture 34">
            <a:extLst>
              <a:ext uri="{FF2B5EF4-FFF2-40B4-BE49-F238E27FC236}">
                <a16:creationId xmlns:a16="http://schemas.microsoft.com/office/drawing/2014/main" id="{4DE8C079-5CE2-4D85-91A4-4AA47EFF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1359" y="5924749"/>
            <a:ext cx="857256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:a16="http://schemas.microsoft.com/office/drawing/2014/main" id="{DA9C18E0-012B-4E93-8B4B-54617373E8E3}"/>
              </a:ext>
            </a:extLst>
          </p:cNvPr>
          <p:cNvPicPr/>
          <p:nvPr/>
        </p:nvPicPr>
        <p:blipFill>
          <a:blip r:embed="rId5" cstate="print"/>
          <a:srcRect b="-6035"/>
          <a:stretch>
            <a:fillRect/>
          </a:stretch>
        </p:blipFill>
        <p:spPr bwMode="auto">
          <a:xfrm>
            <a:off x="423138" y="5924749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8133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C6A91175-41F7-4AEB-B747-5C9161436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28076"/>
              </p:ext>
            </p:extLst>
          </p:nvPr>
        </p:nvGraphicFramePr>
        <p:xfrm>
          <a:off x="457200" y="188641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245EFE5E-6CF3-4CF8-99A4-978672BFE0E1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B84F455C-077C-4233-A350-3F00EABD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3731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6CFAEE02-F0B1-46C2-A5C0-3699F809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5EF4422-A088-4D4C-B2FE-D91A14DAF32A}"/>
              </a:ext>
            </a:extLst>
          </p:cNvPr>
          <p:cNvSpPr txBox="1"/>
          <p:nvPr/>
        </p:nvSpPr>
        <p:spPr>
          <a:xfrm>
            <a:off x="4353905" y="599838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BELA VISTA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br>
              <a:rPr lang="pt-BR" sz="20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2000" i="1" dirty="0">
              <a:solidFill>
                <a:srgbClr val="132F2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36497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33164" cy="1571612"/>
          </a:xfrm>
          <a:prstGeom prst="rect">
            <a:avLst/>
          </a:prstGeom>
          <a:solidFill>
            <a:srgbClr val="2C6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14348" y="214291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POSTO DE SAÚDE </a:t>
            </a:r>
            <a:b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MATO RICO E CLINICA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12"/>
            <a:ext cx="9144000" cy="53857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575223C-7BE5-47A5-801C-9DB87AB36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474742"/>
              </p:ext>
            </p:extLst>
          </p:nvPr>
        </p:nvGraphicFramePr>
        <p:xfrm>
          <a:off x="457200" y="260649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B6DF3CF6-4575-4259-A42E-B5CB3D2A0676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EACC605C-D057-47A1-BF2D-59CBB4BC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3731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A1298994-A8E6-4F7C-9746-4BD65E4F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4C89562-44E7-461A-A165-9A5E460321D0}"/>
              </a:ext>
            </a:extLst>
          </p:cNvPr>
          <p:cNvSpPr txBox="1"/>
          <p:nvPr/>
        </p:nvSpPr>
        <p:spPr>
          <a:xfrm>
            <a:off x="4360609" y="6113149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BELA VISTA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br>
              <a:rPr lang="pt-BR" sz="20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2000" i="1" dirty="0">
              <a:solidFill>
                <a:srgbClr val="132F2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404286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64AC8E9-7100-4F18-887D-33860A99F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993771"/>
              </p:ext>
            </p:extLst>
          </p:nvPr>
        </p:nvGraphicFramePr>
        <p:xfrm>
          <a:off x="457200" y="260648"/>
          <a:ext cx="8229600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7E8BE6A5-6157-486D-9AA2-453ACB2E8DC1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210ADD81-336D-42E3-AAFC-12230B7C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3CC7C5FD-B611-4151-9F0E-8A0055B6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93F08F7-20BA-4BD5-9DF0-9E3C23D6D1DE}"/>
              </a:ext>
            </a:extLst>
          </p:cNvPr>
          <p:cNvSpPr txBox="1"/>
          <p:nvPr/>
        </p:nvSpPr>
        <p:spPr>
          <a:xfrm>
            <a:off x="4150418" y="6120298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BELA VISTA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br>
              <a:rPr lang="pt-BR" sz="20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2000" i="1" dirty="0">
              <a:solidFill>
                <a:srgbClr val="132F2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539839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rgbClr val="2C6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85720" y="21429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UNIDADE DE APOIO RURAL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ÁGUA BONITA</a:t>
            </a:r>
          </a:p>
        </p:txBody>
      </p:sp>
      <p:pic>
        <p:nvPicPr>
          <p:cNvPr id="1026" name="Picture 2" descr="C:\Users\SAUDE\Downloads\água bonit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C24D07FC-730F-4E8E-9ACD-27F11FA14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820013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 descr="C:\Users\SAUDE\Desktop\logo-secretaria-saude-matorico.jpg">
            <a:extLst>
              <a:ext uri="{FF2B5EF4-FFF2-40B4-BE49-F238E27FC236}">
                <a16:creationId xmlns:a16="http://schemas.microsoft.com/office/drawing/2014/main" id="{F3DFDBE4-534A-4C13-A5B1-34C1C2CD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237312"/>
            <a:ext cx="1071570" cy="476250"/>
          </a:xfrm>
          <a:prstGeom prst="rect">
            <a:avLst/>
          </a:prstGeom>
          <a:noFill/>
        </p:spPr>
      </p:pic>
      <p:pic>
        <p:nvPicPr>
          <p:cNvPr id="4" name="Imagem 3" descr="Mato Rico logo 2">
            <a:extLst>
              <a:ext uri="{FF2B5EF4-FFF2-40B4-BE49-F238E27FC236}">
                <a16:creationId xmlns:a16="http://schemas.microsoft.com/office/drawing/2014/main" id="{E58C1789-0525-4E52-9F78-A8B3685E3159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F6B5558D-D5CF-4165-BFA0-F3448A2F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03E2E2-B803-43A7-BA09-A8EE43094850}"/>
              </a:ext>
            </a:extLst>
          </p:cNvPr>
          <p:cNvSpPr txBox="1"/>
          <p:nvPr/>
        </p:nvSpPr>
        <p:spPr>
          <a:xfrm>
            <a:off x="4357718" y="599838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br>
              <a:rPr lang="pt-BR" sz="20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2000" i="1" dirty="0">
              <a:solidFill>
                <a:srgbClr val="132F2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89889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B1C5D89-11ED-4A3D-B5E0-151B90C83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623494"/>
              </p:ext>
            </p:extLst>
          </p:nvPr>
        </p:nvGraphicFramePr>
        <p:xfrm>
          <a:off x="457200" y="332657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DCCBEE92-F14D-4C15-8244-1F316E9C4D89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182A3383-17E9-4762-B6C4-4174F544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24B3B26C-5A55-4B9C-9C47-03D68920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FB0E744-F947-4F43-89C1-EDD80897A4E7}"/>
              </a:ext>
            </a:extLst>
          </p:cNvPr>
          <p:cNvSpPr txBox="1"/>
          <p:nvPr/>
        </p:nvSpPr>
        <p:spPr>
          <a:xfrm>
            <a:off x="4211960" y="614364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br>
              <a:rPr lang="pt-BR" sz="20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2000" i="1" dirty="0">
              <a:solidFill>
                <a:srgbClr val="132F2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904759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785786" y="428604"/>
            <a:ext cx="6929486" cy="1588"/>
          </a:xfrm>
          <a:prstGeom prst="line">
            <a:avLst/>
          </a:prstGeom>
          <a:ln w="19050">
            <a:solidFill>
              <a:srgbClr val="132F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714348" y="5643578"/>
            <a:ext cx="7143800" cy="71438"/>
          </a:xfrm>
          <a:prstGeom prst="line">
            <a:avLst/>
          </a:prstGeom>
          <a:ln w="19050">
            <a:solidFill>
              <a:srgbClr val="132F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2"/>
          <p:cNvSpPr txBox="1">
            <a:spLocks/>
          </p:cNvSpPr>
          <p:nvPr/>
        </p:nvSpPr>
        <p:spPr>
          <a:xfrm>
            <a:off x="3500430" y="6072206"/>
            <a:ext cx="5500726" cy="92869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SECRETARIA MUNICIPAL DE SAÚDE</a:t>
            </a:r>
            <a:b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srgbClr val="132F20"/>
                </a:solidFill>
                <a:effectLst/>
                <a:uLnTx/>
                <a:uFillTx/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srgbClr val="132F20"/>
                </a:solidFill>
                <a:effectLst/>
                <a:uLnTx/>
                <a:uFillTx/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b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ço Reservado para Conteúdo 1"/>
          <p:cNvSpPr txBox="1">
            <a:spLocks/>
          </p:cNvSpPr>
          <p:nvPr/>
        </p:nvSpPr>
        <p:spPr bwMode="auto">
          <a:xfrm>
            <a:off x="285720" y="3286124"/>
            <a:ext cx="8001056" cy="21431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36000" rIns="144000" bIns="45720" numCol="1" rtlCol="0" anchor="t" anchorCtr="1" compatLnSpc="1">
            <a:prstTxWarp prst="textNoShape">
              <a:avLst/>
            </a:prstTxWarp>
            <a:normAutofit/>
          </a:bodyPr>
          <a:lstStyle/>
          <a:p>
            <a:pPr marL="324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324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    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132F2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Secretária Municipal</a:t>
            </a:r>
            <a:r>
              <a:rPr kumimoji="0" lang="pt-BR" sz="4400" b="0" i="0" u="none" strike="noStrike" kern="1200" cap="none" spc="0" normalizeH="0" noProof="0" dirty="0">
                <a:ln>
                  <a:noFill/>
                </a:ln>
                <a:solidFill>
                  <a:srgbClr val="132F2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132F2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de Saúde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132F2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57224" y="1285860"/>
            <a:ext cx="8072494" cy="2123658"/>
          </a:xfrm>
          <a:prstGeom prst="rect">
            <a:avLst/>
          </a:prstGeom>
        </p:spPr>
        <p:txBody>
          <a:bodyPr wrap="square" lIns="0" rIns="68400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6600" b="1" dirty="0">
                <a:latin typeface="Arial Black" pitchFamily="34" charset="0"/>
                <a:cs typeface="Arial" charset="0"/>
              </a:rPr>
              <a:t>Muito Obrigado a todos!</a:t>
            </a:r>
          </a:p>
        </p:txBody>
      </p:sp>
      <p:cxnSp>
        <p:nvCxnSpPr>
          <p:cNvPr id="10" name="Conector reto 9"/>
          <p:cNvCxnSpPr/>
          <p:nvPr/>
        </p:nvCxnSpPr>
        <p:spPr>
          <a:xfrm rot="5400000">
            <a:off x="750873" y="6464309"/>
            <a:ext cx="499248" cy="794"/>
          </a:xfrm>
          <a:prstGeom prst="line">
            <a:avLst/>
          </a:prstGeom>
          <a:ln w="25400">
            <a:solidFill>
              <a:srgbClr val="132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Imagem 16" descr="Mato Rico logo 2"/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reto 17"/>
          <p:cNvCxnSpPr/>
          <p:nvPr/>
        </p:nvCxnSpPr>
        <p:spPr>
          <a:xfrm rot="5400000">
            <a:off x="2036757" y="6464309"/>
            <a:ext cx="499248" cy="794"/>
          </a:xfrm>
          <a:prstGeom prst="line">
            <a:avLst/>
          </a:prstGeom>
          <a:ln w="25400">
            <a:solidFill>
              <a:srgbClr val="132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SAUDE\Desktop\logo-secretaria-saude-matori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8C531501-6BE3-4C97-B84D-22640AC2A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688897"/>
              </p:ext>
            </p:extLst>
          </p:nvPr>
        </p:nvGraphicFramePr>
        <p:xfrm>
          <a:off x="0" y="188641"/>
          <a:ext cx="853244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Mato Rico logo 2">
            <a:extLst>
              <a:ext uri="{FF2B5EF4-FFF2-40B4-BE49-F238E27FC236}">
                <a16:creationId xmlns:a16="http://schemas.microsoft.com/office/drawing/2014/main" id="{658E2116-E2B0-4AFC-A3D6-807C6767882E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:a16="http://schemas.microsoft.com/office/drawing/2014/main" id="{5BCA6ED2-4CDB-4CDB-BC65-4AB24F32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8DC5D939-CAD9-4977-8148-1C4865A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237102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E37B90-4C44-4F88-B3C4-6E4DAE656633}"/>
              </a:ext>
            </a:extLst>
          </p:cNvPr>
          <p:cNvSpPr txBox="1"/>
          <p:nvPr/>
        </p:nvSpPr>
        <p:spPr>
          <a:xfrm>
            <a:off x="5365830" y="6023028"/>
            <a:ext cx="3166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32513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C8E6B93F-14FE-44FD-A1A1-9BA20F1E1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540754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 descr="Mato Rico logo 2">
            <a:extLst>
              <a:ext uri="{FF2B5EF4-FFF2-40B4-BE49-F238E27FC236}">
                <a16:creationId xmlns:a16="http://schemas.microsoft.com/office/drawing/2014/main" id="{C82CCFD4-4D80-48BF-AB95-5C0FEDA4BF32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SAUDE\Desktop\logo-secretaria-saude-matorico.jpg">
            <a:extLst>
              <a:ext uri="{FF2B5EF4-FFF2-40B4-BE49-F238E27FC236}">
                <a16:creationId xmlns:a16="http://schemas.microsoft.com/office/drawing/2014/main" id="{22370153-1B7C-4B01-90B9-2B7B703F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11" name="Picture 34">
            <a:extLst>
              <a:ext uri="{FF2B5EF4-FFF2-40B4-BE49-F238E27FC236}">
                <a16:creationId xmlns:a16="http://schemas.microsoft.com/office/drawing/2014/main" id="{F45931EF-E2F6-41D9-A28C-8CAD435D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6EABE2-3DA2-4AD2-844E-56A283C34A01}"/>
              </a:ext>
            </a:extLst>
          </p:cNvPr>
          <p:cNvSpPr txBox="1"/>
          <p:nvPr/>
        </p:nvSpPr>
        <p:spPr>
          <a:xfrm>
            <a:off x="5076056" y="6077997"/>
            <a:ext cx="3168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0805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13F2A9A-3A12-45C5-8C2B-EA5C36393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75941"/>
              </p:ext>
            </p:extLst>
          </p:nvPr>
        </p:nvGraphicFramePr>
        <p:xfrm>
          <a:off x="179512" y="404665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Mato Rico logo 2">
            <a:extLst>
              <a:ext uri="{FF2B5EF4-FFF2-40B4-BE49-F238E27FC236}">
                <a16:creationId xmlns:a16="http://schemas.microsoft.com/office/drawing/2014/main" id="{57235687-F4C6-4D30-AB8D-2AC9DE03616C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:a16="http://schemas.microsoft.com/office/drawing/2014/main" id="{FC78025C-873E-4946-A25B-2E0A5256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3DCD3405-1895-47F0-B437-6700B5E7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C8B537-7A1F-487A-916C-A07D2AFDB953}"/>
              </a:ext>
            </a:extLst>
          </p:cNvPr>
          <p:cNvSpPr txBox="1"/>
          <p:nvPr/>
        </p:nvSpPr>
        <p:spPr>
          <a:xfrm>
            <a:off x="5436096" y="6045001"/>
            <a:ext cx="31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37566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E2D4E14-5042-4FCA-966A-F512FA7D1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047290"/>
              </p:ext>
            </p:extLst>
          </p:nvPr>
        </p:nvGraphicFramePr>
        <p:xfrm>
          <a:off x="251520" y="1052737"/>
          <a:ext cx="8208912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E955E34-B668-4AAE-8904-DC7900A322FC}"/>
              </a:ext>
            </a:extLst>
          </p:cNvPr>
          <p:cNvSpPr txBox="1"/>
          <p:nvPr/>
        </p:nvSpPr>
        <p:spPr>
          <a:xfrm>
            <a:off x="791580" y="341466"/>
            <a:ext cx="75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" lvl="0" algn="ctr">
              <a:spcBef>
                <a:spcPct val="0"/>
              </a:spcBef>
              <a:defRPr/>
            </a:pPr>
            <a:r>
              <a:rPr lang="pt-BR" altLang="pt-BR" sz="2400" b="1" dirty="0">
                <a:solidFill>
                  <a:srgbClr val="132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ENCAMINHAMENTOS PARA A REALIZAÇÃO DE EXAMES</a:t>
            </a:r>
          </a:p>
        </p:txBody>
      </p:sp>
      <p:pic>
        <p:nvPicPr>
          <p:cNvPr id="9" name="Imagem 8" descr="Mato Rico logo 2">
            <a:extLst>
              <a:ext uri="{FF2B5EF4-FFF2-40B4-BE49-F238E27FC236}">
                <a16:creationId xmlns:a16="http://schemas.microsoft.com/office/drawing/2014/main" id="{D1CA0A4A-CDE9-4A17-8AA9-B06A67AD12FE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SAUDE\Desktop\logo-secretaria-saude-matorico.jpg">
            <a:extLst>
              <a:ext uri="{FF2B5EF4-FFF2-40B4-BE49-F238E27FC236}">
                <a16:creationId xmlns:a16="http://schemas.microsoft.com/office/drawing/2014/main" id="{D1A17DD4-001C-40EF-8F31-F809573A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11" name="Picture 34">
            <a:extLst>
              <a:ext uri="{FF2B5EF4-FFF2-40B4-BE49-F238E27FC236}">
                <a16:creationId xmlns:a16="http://schemas.microsoft.com/office/drawing/2014/main" id="{7DA77EDD-4A4C-498F-83DE-C71A95536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325A2-E156-486A-B967-2D42F8A6329A}"/>
              </a:ext>
            </a:extLst>
          </p:cNvPr>
          <p:cNvSpPr txBox="1"/>
          <p:nvPr/>
        </p:nvSpPr>
        <p:spPr>
          <a:xfrm>
            <a:off x="5292080" y="6108615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4101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8C300B0-3B69-46FE-A70F-79A929ECA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910978"/>
              </p:ext>
            </p:extLst>
          </p:nvPr>
        </p:nvGraphicFramePr>
        <p:xfrm>
          <a:off x="251520" y="260648"/>
          <a:ext cx="830160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Mato Rico logo 2">
            <a:extLst>
              <a:ext uri="{FF2B5EF4-FFF2-40B4-BE49-F238E27FC236}">
                <a16:creationId xmlns:a16="http://schemas.microsoft.com/office/drawing/2014/main" id="{056B5C15-9999-4525-A8E3-35A02ABFE01C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:a16="http://schemas.microsoft.com/office/drawing/2014/main" id="{3102ECA6-50CB-4D30-947D-39D9801C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22AAF4EB-1CA8-4578-8CD7-D1B7BAD6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98B740-5EA8-402A-A707-0CD0DFF033CD}"/>
              </a:ext>
            </a:extLst>
          </p:cNvPr>
          <p:cNvSpPr txBox="1"/>
          <p:nvPr/>
        </p:nvSpPr>
        <p:spPr>
          <a:xfrm>
            <a:off x="5220072" y="604500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5977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325CA8A-8E6E-487D-A507-56F8447E9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526992"/>
              </p:ext>
            </p:extLst>
          </p:nvPr>
        </p:nvGraphicFramePr>
        <p:xfrm>
          <a:off x="251520" y="116633"/>
          <a:ext cx="8568952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Mato Rico logo 2">
            <a:extLst>
              <a:ext uri="{FF2B5EF4-FFF2-40B4-BE49-F238E27FC236}">
                <a16:creationId xmlns:a16="http://schemas.microsoft.com/office/drawing/2014/main" id="{143AE76B-F653-4DF2-AEFD-00A3A5822FB7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:a16="http://schemas.microsoft.com/office/drawing/2014/main" id="{E722CC7A-E7AA-499C-8C62-F3DA7BEF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15082"/>
            <a:ext cx="1071570" cy="476250"/>
          </a:xfrm>
          <a:prstGeom prst="rect">
            <a:avLst/>
          </a:prstGeom>
          <a:noFill/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B86BFBFB-3A4A-4B10-9184-84F3B0C2C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B823DA-E9F8-4347-848C-08968FA027BD}"/>
              </a:ext>
            </a:extLst>
          </p:cNvPr>
          <p:cNvSpPr txBox="1"/>
          <p:nvPr/>
        </p:nvSpPr>
        <p:spPr>
          <a:xfrm>
            <a:off x="5292080" y="6073587"/>
            <a:ext cx="3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4587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0FE292D-15A6-4A86-8438-8C1789F54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42054"/>
              </p:ext>
            </p:extLst>
          </p:nvPr>
        </p:nvGraphicFramePr>
        <p:xfrm>
          <a:off x="457200" y="836713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Mato Rico logo 2">
            <a:extLst>
              <a:ext uri="{FF2B5EF4-FFF2-40B4-BE49-F238E27FC236}">
                <a16:creationId xmlns:a16="http://schemas.microsoft.com/office/drawing/2014/main" id="{2EDE242B-3E77-42E5-AB09-9B41F7229370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14282" y="614364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UDE\Desktop\logo-secretaria-saude-matorico.jpg">
            <a:extLst>
              <a:ext uri="{FF2B5EF4-FFF2-40B4-BE49-F238E27FC236}">
                <a16:creationId xmlns:a16="http://schemas.microsoft.com/office/drawing/2014/main" id="{F8FEDE24-19A1-436E-80FF-82E7FE79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237312"/>
            <a:ext cx="1071570" cy="476250"/>
          </a:xfrm>
          <a:prstGeom prst="rect">
            <a:avLst/>
          </a:prstGeom>
          <a:noFill/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70917DE5-C48C-4FC9-AB2E-6E147334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143644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AAA2D9C-C4A2-415A-A2D5-DB27BD6C2085}"/>
              </a:ext>
            </a:extLst>
          </p:cNvPr>
          <p:cNvSpPr txBox="1"/>
          <p:nvPr/>
        </p:nvSpPr>
        <p:spPr>
          <a:xfrm>
            <a:off x="5536704" y="6021287"/>
            <a:ext cx="31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761983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29082</TotalTime>
  <Words>593</Words>
  <Application>Microsoft Office PowerPoint</Application>
  <PresentationFormat>Apresentação na tela (4:3)</PresentationFormat>
  <Paragraphs>227</Paragraphs>
  <Slides>25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Cambria</vt:lpstr>
      <vt:lpstr>Times New Roman</vt:lpstr>
      <vt:lpstr>Tema do Office</vt:lpstr>
      <vt:lpstr>SECRETARIA DE SAÚDE  DE  MATO RICO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VACINAS </vt:lpstr>
      <vt:lpstr>Apresentação do PowerPoint</vt:lpstr>
      <vt:lpstr>Grupos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SAUDE</dc:creator>
  <cp:lastModifiedBy>USUARIO</cp:lastModifiedBy>
  <cp:revision>1973</cp:revision>
  <cp:lastPrinted>2019-09-25T16:32:44Z</cp:lastPrinted>
  <dcterms:created xsi:type="dcterms:W3CDTF">2018-01-24T11:04:00Z</dcterms:created>
  <dcterms:modified xsi:type="dcterms:W3CDTF">2021-02-11T12:07:32Z</dcterms:modified>
</cp:coreProperties>
</file>